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7" r:id="rId2"/>
    <p:sldId id="341" r:id="rId3"/>
    <p:sldId id="282" r:id="rId4"/>
    <p:sldId id="269" r:id="rId5"/>
    <p:sldId id="283" r:id="rId6"/>
    <p:sldId id="284" r:id="rId7"/>
    <p:sldId id="293" r:id="rId8"/>
    <p:sldId id="340" r:id="rId9"/>
    <p:sldId id="285" r:id="rId10"/>
    <p:sldId id="286" r:id="rId11"/>
    <p:sldId id="287" r:id="rId12"/>
    <p:sldId id="288" r:id="rId13"/>
    <p:sldId id="289" r:id="rId14"/>
    <p:sldId id="290" r:id="rId15"/>
    <p:sldId id="329" r:id="rId16"/>
    <p:sldId id="270" r:id="rId17"/>
    <p:sldId id="292" r:id="rId18"/>
    <p:sldId id="294" r:id="rId19"/>
    <p:sldId id="273" r:id="rId20"/>
    <p:sldId id="295" r:id="rId21"/>
    <p:sldId id="296" r:id="rId22"/>
    <p:sldId id="297" r:id="rId23"/>
    <p:sldId id="298" r:id="rId24"/>
    <p:sldId id="305" r:id="rId25"/>
    <p:sldId id="299" r:id="rId26"/>
    <p:sldId id="300" r:id="rId27"/>
    <p:sldId id="281" r:id="rId28"/>
    <p:sldId id="343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291" r:id="rId38"/>
    <p:sldId id="339" r:id="rId39"/>
    <p:sldId id="301" r:id="rId40"/>
    <p:sldId id="323" r:id="rId41"/>
    <p:sldId id="330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886"/>
    <a:srgbClr val="FF6C00"/>
    <a:srgbClr val="6B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FEAB1-9B54-416E-8701-DD3240386CA3}" v="8" dt="2020-09-21T17:39:41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830" autoAdjust="0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49DFEAB1-9B54-416E-8701-DD3240386CA3}"/>
    <pc:docChg chg="custSel mod addSld delSld modSld">
      <pc:chgData name="Marco Guay" userId="6801888e-756b-4ee1-b173-2887d22a7901" providerId="ADAL" clId="{49DFEAB1-9B54-416E-8701-DD3240386CA3}" dt="2020-09-21T17:39:50.149" v="271" actId="1076"/>
      <pc:docMkLst>
        <pc:docMk/>
      </pc:docMkLst>
      <pc:sldChg chg="modSp">
        <pc:chgData name="Marco Guay" userId="6801888e-756b-4ee1-b173-2887d22a7901" providerId="ADAL" clId="{49DFEAB1-9B54-416E-8701-DD3240386CA3}" dt="2020-09-20T18:54:40.732" v="252" actId="20577"/>
        <pc:sldMkLst>
          <pc:docMk/>
          <pc:sldMk cId="3935525278" sldId="262"/>
        </pc:sldMkLst>
        <pc:spChg chg="mod">
          <ac:chgData name="Marco Guay" userId="6801888e-756b-4ee1-b173-2887d22a7901" providerId="ADAL" clId="{49DFEAB1-9B54-416E-8701-DD3240386CA3}" dt="2020-09-20T18:53:33.843" v="224" actId="1076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49DFEAB1-9B54-416E-8701-DD3240386CA3}" dt="2020-09-20T18:51:26.508" v="95" actId="20577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54:40.732" v="252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modSp">
        <pc:chgData name="Marco Guay" userId="6801888e-756b-4ee1-b173-2887d22a7901" providerId="ADAL" clId="{49DFEAB1-9B54-416E-8701-DD3240386CA3}" dt="2020-09-20T18:10:40.515" v="42" actId="20577"/>
        <pc:sldMkLst>
          <pc:docMk/>
          <pc:sldMk cId="330384790" sldId="267"/>
        </pc:sldMkLst>
        <pc:spChg chg="mod">
          <ac:chgData name="Marco Guay" userId="6801888e-756b-4ee1-b173-2887d22a7901" providerId="ADAL" clId="{49DFEAB1-9B54-416E-8701-DD3240386CA3}" dt="2020-09-20T18:10:40.515" v="42" actId="20577"/>
          <ac:spMkLst>
            <pc:docMk/>
            <pc:sldMk cId="330384790" sldId="267"/>
            <ac:spMk id="16" creationId="{E3A01119-B6C0-164D-9621-9E84B3F9D7FB}"/>
          </ac:spMkLst>
        </pc:spChg>
        <pc:spChg chg="mod">
          <ac:chgData name="Marco Guay" userId="6801888e-756b-4ee1-b173-2887d22a7901" providerId="ADAL" clId="{49DFEAB1-9B54-416E-8701-DD3240386CA3}" dt="2020-09-20T18:10:07.603" v="0" actId="20577"/>
          <ac:spMkLst>
            <pc:docMk/>
            <pc:sldMk cId="330384790" sldId="267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49DFEAB1-9B54-416E-8701-DD3240386CA3}" dt="2020-09-20T18:21:32.097" v="93" actId="2696"/>
        <pc:sldMkLst>
          <pc:docMk/>
          <pc:sldMk cId="1108832085" sldId="269"/>
        </pc:sldMkLst>
      </pc:sldChg>
      <pc:sldChg chg="del">
        <pc:chgData name="Marco Guay" userId="6801888e-756b-4ee1-b173-2887d22a7901" providerId="ADAL" clId="{49DFEAB1-9B54-416E-8701-DD3240386CA3}" dt="2020-09-20T18:11:10.026" v="44" actId="2696"/>
        <pc:sldMkLst>
          <pc:docMk/>
          <pc:sldMk cId="1396101296" sldId="270"/>
        </pc:sldMkLst>
      </pc:sldChg>
      <pc:sldChg chg="modSp add">
        <pc:chgData name="Marco Guay" userId="6801888e-756b-4ee1-b173-2887d22a7901" providerId="ADAL" clId="{49DFEAB1-9B54-416E-8701-DD3240386CA3}" dt="2020-09-20T18:11:21.839" v="46" actId="113"/>
        <pc:sldMkLst>
          <pc:docMk/>
          <pc:sldMk cId="2619137126" sldId="271"/>
        </pc:sldMkLst>
        <pc:spChg chg="mod">
          <ac:chgData name="Marco Guay" userId="6801888e-756b-4ee1-b173-2887d22a7901" providerId="ADAL" clId="{49DFEAB1-9B54-416E-8701-DD3240386CA3}" dt="2020-09-20T18:11:21.839" v="46" actId="113"/>
          <ac:spMkLst>
            <pc:docMk/>
            <pc:sldMk cId="2619137126" sldId="271"/>
            <ac:spMk id="4" creationId="{0CB2DF08-CC56-BC44-BD34-005B1739A3BD}"/>
          </ac:spMkLst>
        </pc:spChg>
      </pc:sldChg>
      <pc:sldChg chg="addSp modSp add mod setBg setClrOvrMap">
        <pc:chgData name="Marco Guay" userId="6801888e-756b-4ee1-b173-2887d22a7901" providerId="ADAL" clId="{49DFEAB1-9B54-416E-8701-DD3240386CA3}" dt="2020-09-20T18:21:08.970" v="92" actId="1076"/>
        <pc:sldMkLst>
          <pc:docMk/>
          <pc:sldMk cId="826858709" sldId="282"/>
        </pc:sldMkLst>
        <pc:spChg chg="add mod">
          <ac:chgData name="Marco Guay" userId="6801888e-756b-4ee1-b173-2887d22a7901" providerId="ADAL" clId="{49DFEAB1-9B54-416E-8701-DD3240386CA3}" dt="2020-09-20T18:21:08.970" v="92" actId="1076"/>
          <ac:spMkLst>
            <pc:docMk/>
            <pc:sldMk cId="826858709" sldId="282"/>
            <ac:spMk id="2" creationId="{27D8BACC-2A4F-46DA-B7A1-B4D10BDA0300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" creationId="{9E9AA150-1658-4CB9-92D0-043DDE3BBAA9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1" creationId="{5A59F003-E00A-43F9-91DC-CC54E3B87466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3" creationId="{D74A4382-E3AD-430A-9A1F-DFA3E0E77A7D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5" creationId="{79F40191-0F44-4FD1-82CC-ACB507C14BE6}"/>
          </ac:spMkLst>
        </pc:spChg>
        <pc:picChg chg="add mod ord">
          <ac:chgData name="Marco Guay" userId="6801888e-756b-4ee1-b173-2887d22a7901" providerId="ADAL" clId="{49DFEAB1-9B54-416E-8701-DD3240386CA3}" dt="2020-09-20T18:19:28.600" v="90" actId="26606"/>
          <ac:picMkLst>
            <pc:docMk/>
            <pc:sldMk cId="826858709" sldId="282"/>
            <ac:picMk id="1026" creationId="{9F982F0E-E308-4339-A87A-2AE630351FBF}"/>
          </ac:picMkLst>
        </pc:picChg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3024627258" sldId="299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580020623" sldId="300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474202404" sldId="301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437092597" sldId="302"/>
        </pc:sldMkLst>
      </pc:sldChg>
      <pc:sldChg chg="addSp modSp add">
        <pc:chgData name="Marco Guay" userId="6801888e-756b-4ee1-b173-2887d22a7901" providerId="ADAL" clId="{49DFEAB1-9B54-416E-8701-DD3240386CA3}" dt="2020-09-21T17:39:50.149" v="271" actId="1076"/>
        <pc:sldMkLst>
          <pc:docMk/>
          <pc:sldMk cId="1400757628" sldId="303"/>
        </pc:sldMkLst>
        <pc:picChg chg="add mod">
          <ac:chgData name="Marco Guay" userId="6801888e-756b-4ee1-b173-2887d22a7901" providerId="ADAL" clId="{49DFEAB1-9B54-416E-8701-DD3240386CA3}" dt="2020-09-21T17:39:43.843" v="268" actId="1076"/>
          <ac:picMkLst>
            <pc:docMk/>
            <pc:sldMk cId="1400757628" sldId="303"/>
            <ac:picMk id="2" creationId="{3DDBCB09-EAD2-4CED-966D-20D375D004FD}"/>
          </ac:picMkLst>
        </pc:picChg>
        <pc:picChg chg="mod">
          <ac:chgData name="Marco Guay" userId="6801888e-756b-4ee1-b173-2887d22a7901" providerId="ADAL" clId="{49DFEAB1-9B54-416E-8701-DD3240386CA3}" dt="2020-09-21T17:39:50.149" v="271" actId="1076"/>
          <ac:picMkLst>
            <pc:docMk/>
            <pc:sldMk cId="1400757628" sldId="303"/>
            <ac:picMk id="4" creationId="{36CF521D-E92F-446C-96BB-2BF899FD41B3}"/>
          </ac:picMkLst>
        </pc:picChg>
      </pc:sldChg>
      <pc:sldChg chg="modSp">
        <pc:chgData name="Marco Guay" userId="6801888e-756b-4ee1-b173-2887d22a7901" providerId="ADAL" clId="{49DFEAB1-9B54-416E-8701-DD3240386CA3}" dt="2020-09-20T18:54:55.393" v="266" actId="14100"/>
        <pc:sldMkLst>
          <pc:docMk/>
          <pc:sldMk cId="4038273055" sldId="317"/>
        </pc:sldMkLst>
        <pc:spChg chg="mod">
          <ac:chgData name="Marco Guay" userId="6801888e-756b-4ee1-b173-2887d22a7901" providerId="ADAL" clId="{49DFEAB1-9B54-416E-8701-DD3240386CA3}" dt="2020-09-20T18:54:55.393" v="266" actId="14100"/>
          <ac:spMkLst>
            <pc:docMk/>
            <pc:sldMk cId="4038273055" sldId="317"/>
            <ac:spMk id="9" creationId="{E1B19543-D632-4447-A5D7-6E407DB8ACAE}"/>
          </ac:spMkLst>
        </pc:spChg>
      </pc:sldChg>
      <pc:sldChg chg="add del">
        <pc:chgData name="Marco Guay" userId="6801888e-756b-4ee1-b173-2887d22a7901" providerId="ADAL" clId="{49DFEAB1-9B54-416E-8701-DD3240386CA3}" dt="2020-09-20T18:53:42.837" v="226" actId="2696"/>
        <pc:sldMkLst>
          <pc:docMk/>
          <pc:sldMk cId="4060529937" sldId="318"/>
        </pc:sldMkLst>
      </pc:sldChg>
      <pc:sldChg chg="add del">
        <pc:chgData name="Marco Guay" userId="6801888e-756b-4ee1-b173-2887d22a7901" providerId="ADAL" clId="{49DFEAB1-9B54-416E-8701-DD3240386CA3}" dt="2020-09-20T18:53:41.312" v="225" actId="2696"/>
        <pc:sldMkLst>
          <pc:docMk/>
          <pc:sldMk cId="869151108" sldId="319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 Guay" userId="6801888e-756b-4ee1-b173-2887d22a7901" providerId="ADAL" clId="{F8B69963-9E71-41FF-AFAE-65E6C402F946}"/>
    <pc:docChg chg="custSel mod addSld delSld modSld">
      <pc:chgData name="Marco Guay" userId="6801888e-756b-4ee1-b173-2887d22a7901" providerId="ADAL" clId="{F8B69963-9E71-41FF-AFAE-65E6C402F946}" dt="2020-09-14T11:01:44.709" v="266" actId="20577"/>
      <pc:docMkLst>
        <pc:docMk/>
      </pc:docMkLst>
      <pc:sldChg chg="addSp modSp">
        <pc:chgData name="Marco Guay" userId="6801888e-756b-4ee1-b173-2887d22a7901" providerId="ADAL" clId="{F8B69963-9E71-41FF-AFAE-65E6C402F946}" dt="2020-09-14T11:01:44.709" v="266" actId="20577"/>
        <pc:sldMkLst>
          <pc:docMk/>
          <pc:sldMk cId="3935525278" sldId="262"/>
        </pc:sldMkLst>
        <pc:spChg chg="add mod">
          <ac:chgData name="Marco Guay" userId="6801888e-756b-4ee1-b173-2887d22a7901" providerId="ADAL" clId="{F8B69963-9E71-41FF-AFAE-65E6C402F946}" dt="2020-09-14T11:01:44.709" v="266" actId="20577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F8B69963-9E71-41FF-AFAE-65E6C402F946}" dt="2020-09-13T19:17:29.625" v="35" actId="14100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18:51.950" v="133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delSp modSp add del setBg delDesignElem">
        <pc:chgData name="Marco Guay" userId="6801888e-756b-4ee1-b173-2887d22a7901" providerId="ADAL" clId="{F8B69963-9E71-41FF-AFAE-65E6C402F946}" dt="2020-09-14T11:00:34.848" v="192" actId="2696"/>
        <pc:sldMkLst>
          <pc:docMk/>
          <pc:sldMk cId="406122550" sldId="316"/>
        </pc:sldMkLst>
        <pc:spChg chg="mod">
          <ac:chgData name="Marco Guay" userId="6801888e-756b-4ee1-b173-2887d22a7901" providerId="ADAL" clId="{F8B69963-9E71-41FF-AFAE-65E6C402F946}" dt="2020-09-13T19:19:12.189" v="136" actId="20577"/>
          <ac:spMkLst>
            <pc:docMk/>
            <pc:sldMk cId="406122550" sldId="316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05:39.192" v="21" actId="20577"/>
          <ac:spMkLst>
            <pc:docMk/>
            <pc:sldMk cId="406122550" sldId="316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3" creationId="{240E5BD2-4019-4012-A1AA-628900E659E9}"/>
          </ac:spMkLst>
        </pc:spChg>
      </pc:sldChg>
      <pc:sldChg chg="addSp delSp modSp add mod setBg setClrOvrMap delDesignElem">
        <pc:chgData name="Marco Guay" userId="6801888e-756b-4ee1-b173-2887d22a7901" providerId="ADAL" clId="{F8B69963-9E71-41FF-AFAE-65E6C402F946}" dt="2020-09-14T11:00:29.849" v="191" actId="1076"/>
        <pc:sldMkLst>
          <pc:docMk/>
          <pc:sldMk cId="4038273055" sldId="317"/>
        </pc:sldMkLst>
        <pc:spChg chg="mod">
          <ac:chgData name="Marco Guay" userId="6801888e-756b-4ee1-b173-2887d22a7901" providerId="ADAL" clId="{F8B69963-9E71-41FF-AFAE-65E6C402F946}" dt="2020-09-14T10:59:53.637" v="145" actId="20577"/>
          <ac:spMkLst>
            <pc:docMk/>
            <pc:sldMk cId="4038273055" sldId="317"/>
            <ac:spMk id="6" creationId="{9CEC6622-AD1A-4F14-AABC-6F33D43EAD6F}"/>
          </ac:spMkLst>
        </pc:spChg>
        <pc:spChg chg="add mod">
          <ac:chgData name="Marco Guay" userId="6801888e-756b-4ee1-b173-2887d22a7901" providerId="ADAL" clId="{F8B69963-9E71-41FF-AFAE-65E6C402F946}" dt="2020-09-14T11:00:29.849" v="191" actId="1076"/>
          <ac:spMkLst>
            <pc:docMk/>
            <pc:sldMk cId="4038273055" sldId="317"/>
            <ac:spMk id="9" creationId="{E1B19543-D632-4447-A5D7-6E407DB8ACAE}"/>
          </ac:spMkLst>
        </pc:spChg>
        <pc:spChg chg="del">
          <ac:chgData name="Marco Guay" userId="6801888e-756b-4ee1-b173-2887d22a7901" providerId="ADAL" clId="{F8B69963-9E71-41FF-AFAE-65E6C402F946}" dt="2020-09-14T10:59:03.812" v="139"/>
          <ac:spMkLst>
            <pc:docMk/>
            <pc:sldMk cId="4038273055" sldId="317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3" creationId="{240E5BD2-4019-4012-A1AA-628900E659E9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8" creationId="{D928DD85-BB99-450D-A702-2683E0296282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9" creationId="{240E5BD2-4019-4012-A1AA-628900E659E9}"/>
          </ac:spMkLst>
        </pc:spChg>
        <pc:picChg chg="mod">
          <ac:chgData name="Marco Guay" userId="6801888e-756b-4ee1-b173-2887d22a7901" providerId="ADAL" clId="{F8B69963-9E71-41FF-AFAE-65E6C402F946}" dt="2020-09-14T10:59:35.937" v="140" actId="26606"/>
          <ac:picMkLst>
            <pc:docMk/>
            <pc:sldMk cId="4038273055" sldId="317"/>
            <ac:picMk id="1026" creationId="{8C9AE007-6BBB-46FB-A8CF-CCFA47A8F078}"/>
          </ac:picMkLst>
        </pc:pic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75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90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63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304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64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2023-09-29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formatter.com/xpath-tester.html#ad-output" TargetMode="External"/><Relationship Id="rId7" Type="http://schemas.openxmlformats.org/officeDocument/2006/relationships/hyperlink" Target="https://www.w3schools.com/xml/xpath_syntax.asp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5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tif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tif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tif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tif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tif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tif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7" Type="http://schemas.openxmlformats.org/officeDocument/2006/relationships/image" Target="../media/image23.svg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51.tif"/><Relationship Id="rId4" Type="http://schemas.openxmlformats.org/officeDocument/2006/relationships/image" Target="../media/image50.t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C8137D-7953-AC48-8503-3D33D900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4" y="343877"/>
            <a:ext cx="1167438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3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CA7839E-A1D3-1D46-8ABC-630006522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5"/>
          <a:stretch/>
        </p:blipFill>
        <p:spPr>
          <a:xfrm>
            <a:off x="406401" y="234460"/>
            <a:ext cx="10206892" cy="60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BD6D71E-F5B6-0640-AB1D-E770C9B50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1"/>
          <a:stretch/>
        </p:blipFill>
        <p:spPr>
          <a:xfrm>
            <a:off x="1102347" y="254000"/>
            <a:ext cx="10128361" cy="60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9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9D35ED0-6E78-2A48-84C4-AF436ED3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92898"/>
            <a:ext cx="8292819" cy="65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E6F63E7-D8AB-094C-9246-FD39069B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61" y="0"/>
            <a:ext cx="10399877" cy="630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1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double total = 0.0;…"/>
          <p:cNvGrpSpPr/>
          <p:nvPr/>
        </p:nvGrpSpPr>
        <p:grpSpPr>
          <a:xfrm>
            <a:off x="1550071" y="1293333"/>
            <a:ext cx="9922103" cy="2053781"/>
            <a:chOff x="0" y="0"/>
            <a:chExt cx="19292976" cy="3993462"/>
          </a:xfrm>
        </p:grpSpPr>
        <p:sp>
          <p:nvSpPr>
            <p:cNvPr id="463" name="double total = 0.0;…"/>
            <p:cNvSpPr txBox="1"/>
            <p:nvPr/>
          </p:nvSpPr>
          <p:spPr>
            <a:xfrm>
              <a:off x="215899" y="139701"/>
              <a:ext cx="18861175" cy="36023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126" tIns="26126" rIns="26126" bIns="26126" numCol="1" anchor="t">
              <a:spAutoFit/>
            </a:bodyPr>
            <a:lstStyle/>
            <a:p>
              <a:pPr defTabSz="235138">
                <a:defRPr sz="32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71">
                  <a:solidFill>
                    <a:srgbClr val="0433FF"/>
                  </a:solidFill>
                </a:rPr>
                <a:t>double</a:t>
              </a:r>
              <a:r>
                <a:rPr sz="1671"/>
                <a:t> total = 0.0;</a:t>
              </a:r>
            </a:p>
            <a:p>
              <a:pPr defTabSz="235138">
                <a:defRPr sz="32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71">
                  <a:solidFill>
                    <a:srgbClr val="0433FF"/>
                  </a:solidFill>
                </a:rPr>
                <a:t>foreach</a:t>
              </a:r>
              <a:r>
                <a:rPr sz="1671"/>
                <a:t> (</a:t>
              </a:r>
              <a:r>
                <a:rPr sz="1671">
                  <a:solidFill>
                    <a:srgbClr val="33A2BD"/>
                  </a:solidFill>
                </a:rPr>
                <a:t>XmlNode</a:t>
              </a:r>
              <a:r>
                <a:rPr sz="1671"/>
                <a:t> n </a:t>
              </a:r>
              <a:r>
                <a:rPr sz="1671">
                  <a:solidFill>
                    <a:srgbClr val="0433FF"/>
                  </a:solidFill>
                </a:rPr>
                <a:t>in</a:t>
              </a:r>
              <a:r>
                <a:rPr sz="1671"/>
                <a:t> dom.GetElementsByTagName(</a:t>
              </a:r>
              <a:r>
                <a:rPr sz="1671">
                  <a:solidFill>
                    <a:srgbClr val="B4261A"/>
                  </a:solidFill>
                </a:rPr>
                <a:t>"prix"</a:t>
              </a:r>
              <a:r>
                <a:rPr sz="1671"/>
                <a:t>))</a:t>
              </a:r>
            </a:p>
            <a:p>
              <a:pPr defTabSz="235138">
                <a:defRPr sz="32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71"/>
                <a:t>   total += </a:t>
              </a:r>
              <a:r>
                <a:rPr sz="1671">
                  <a:solidFill>
                    <a:srgbClr val="33A2BD"/>
                  </a:solidFill>
                </a:rPr>
                <a:t>Double</a:t>
              </a:r>
              <a:r>
                <a:rPr sz="1671"/>
                <a:t>.Parse(n.InnerText) * </a:t>
              </a:r>
            </a:p>
            <a:p>
              <a:pPr defTabSz="235138">
                <a:defRPr sz="32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71"/>
                <a:t>            </a:t>
              </a:r>
              <a:r>
                <a:rPr sz="1671">
                  <a:solidFill>
                    <a:srgbClr val="33A2BD"/>
                  </a:solidFill>
                </a:rPr>
                <a:t>Int32</a:t>
              </a:r>
              <a:r>
                <a:rPr sz="1671"/>
                <a:t>.Parse(n.ParentNode[</a:t>
              </a:r>
              <a:r>
                <a:rPr sz="1671">
                  <a:solidFill>
                    <a:srgbClr val="B4261A"/>
                  </a:solidFill>
                </a:rPr>
                <a:t>"quantite"</a:t>
              </a:r>
              <a:r>
                <a:rPr sz="1671"/>
                <a:t>].InnerText);</a:t>
              </a:r>
            </a:p>
            <a:p>
              <a:pPr defTabSz="235138">
                <a:defRPr sz="32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endParaRPr sz="1671"/>
            </a:p>
            <a:p>
              <a:pPr defTabSz="235138">
                <a:defRPr sz="32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71"/>
                <a:t>&gt; total</a:t>
              </a:r>
            </a:p>
            <a:p>
              <a:pPr defTabSz="235138">
                <a:defRPr sz="32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71"/>
                <a:t>12,5</a:t>
              </a:r>
            </a:p>
          </p:txBody>
        </p:sp>
        <p:pic>
          <p:nvPicPr>
            <p:cNvPr id="462" name="double total = 0.0;… double total = 0.0;foreach (XmlNode n in dom.GetElementsByTagName(&quot;prix&quot;))   total += Double.Parse(n.InnerText) *             Int32.Parse(n.ParentNode[&quot;quantite&quot;].InnerText);&gt; total12,5" descr="double total = 0.0;… double total = 0.0;foreach (XmlNode n in dom.GetElementsByTagName(&quot;prix&quot;))   total += Double.Parse(n.InnerText) *             Int32.Parse(n.ParentNode[&quot;quantite&quot;].InnerText);&gt; total12,5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292976" cy="3993462"/>
            </a:xfrm>
            <a:prstGeom prst="rect">
              <a:avLst/>
            </a:prstGeom>
            <a:effectLst/>
          </p:spPr>
        </p:pic>
      </p:grpSp>
      <p:pic>
        <p:nvPicPr>
          <p:cNvPr id="465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61537" y="2459976"/>
            <a:ext cx="5390728" cy="3595198"/>
          </a:xfrm>
          <a:prstGeom prst="rect">
            <a:avLst/>
          </a:prstGeom>
        </p:spPr>
      </p:pic>
      <p:sp>
        <p:nvSpPr>
          <p:cNvPr id="466" name="Rectangle"/>
          <p:cNvSpPr/>
          <p:nvPr/>
        </p:nvSpPr>
        <p:spPr>
          <a:xfrm>
            <a:off x="3615302" y="1635219"/>
            <a:ext cx="237010" cy="21852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67" name="Rectangle"/>
          <p:cNvSpPr/>
          <p:nvPr/>
        </p:nvSpPr>
        <p:spPr>
          <a:xfrm>
            <a:off x="3615302" y="4134276"/>
            <a:ext cx="1873073" cy="21852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68" name="Rectangle"/>
          <p:cNvSpPr/>
          <p:nvPr/>
        </p:nvSpPr>
        <p:spPr>
          <a:xfrm>
            <a:off x="3615302" y="5387139"/>
            <a:ext cx="1873073" cy="21852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69" name="Rectangle"/>
          <p:cNvSpPr/>
          <p:nvPr/>
        </p:nvSpPr>
        <p:spPr>
          <a:xfrm>
            <a:off x="4753673" y="1900883"/>
            <a:ext cx="1145950" cy="218522"/>
          </a:xfrm>
          <a:prstGeom prst="rect">
            <a:avLst/>
          </a:prstGeom>
          <a:solidFill>
            <a:srgbClr val="1000FF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0" name="Rectangle"/>
          <p:cNvSpPr/>
          <p:nvPr/>
        </p:nvSpPr>
        <p:spPr>
          <a:xfrm>
            <a:off x="4266522" y="4133831"/>
            <a:ext cx="440138" cy="218522"/>
          </a:xfrm>
          <a:prstGeom prst="rect">
            <a:avLst/>
          </a:prstGeom>
          <a:solidFill>
            <a:srgbClr val="1000FF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1" name="Rectangle"/>
          <p:cNvSpPr/>
          <p:nvPr/>
        </p:nvSpPr>
        <p:spPr>
          <a:xfrm>
            <a:off x="4266522" y="5374903"/>
            <a:ext cx="440138" cy="218522"/>
          </a:xfrm>
          <a:prstGeom prst="rect">
            <a:avLst/>
          </a:prstGeom>
          <a:solidFill>
            <a:srgbClr val="1000FF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2" name="Rectangle"/>
          <p:cNvSpPr/>
          <p:nvPr/>
        </p:nvSpPr>
        <p:spPr>
          <a:xfrm>
            <a:off x="4711175" y="2145552"/>
            <a:ext cx="1179089" cy="218522"/>
          </a:xfrm>
          <a:prstGeom prst="rect">
            <a:avLst/>
          </a:prstGeom>
          <a:solidFill>
            <a:srgbClr val="00FF24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3" name="Rectangle"/>
          <p:cNvSpPr/>
          <p:nvPr/>
        </p:nvSpPr>
        <p:spPr>
          <a:xfrm>
            <a:off x="3385801" y="3406967"/>
            <a:ext cx="4205147" cy="1197072"/>
          </a:xfrm>
          <a:prstGeom prst="rect">
            <a:avLst/>
          </a:prstGeom>
          <a:solidFill>
            <a:srgbClr val="00FF24">
              <a:alpha val="12992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4" name="Rectangle"/>
          <p:cNvSpPr/>
          <p:nvPr/>
        </p:nvSpPr>
        <p:spPr>
          <a:xfrm>
            <a:off x="3385801" y="4636975"/>
            <a:ext cx="4205147" cy="1197072"/>
          </a:xfrm>
          <a:prstGeom prst="rect">
            <a:avLst/>
          </a:prstGeom>
          <a:solidFill>
            <a:srgbClr val="00FF24">
              <a:alpha val="12992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5" name="Rectangle"/>
          <p:cNvSpPr/>
          <p:nvPr/>
        </p:nvSpPr>
        <p:spPr>
          <a:xfrm>
            <a:off x="5881419" y="2165655"/>
            <a:ext cx="1418426" cy="218522"/>
          </a:xfrm>
          <a:prstGeom prst="rect">
            <a:avLst/>
          </a:prstGeom>
          <a:solidFill>
            <a:srgbClr val="FFEE01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6" name="Rectangle"/>
          <p:cNvSpPr/>
          <p:nvPr/>
        </p:nvSpPr>
        <p:spPr>
          <a:xfrm>
            <a:off x="3609382" y="3875549"/>
            <a:ext cx="2568655" cy="218522"/>
          </a:xfrm>
          <a:prstGeom prst="rect">
            <a:avLst/>
          </a:prstGeom>
          <a:solidFill>
            <a:srgbClr val="FFEE01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7" name="Rectangle"/>
          <p:cNvSpPr/>
          <p:nvPr/>
        </p:nvSpPr>
        <p:spPr>
          <a:xfrm>
            <a:off x="3609382" y="5145208"/>
            <a:ext cx="2829408" cy="218522"/>
          </a:xfrm>
          <a:prstGeom prst="rect">
            <a:avLst/>
          </a:prstGeom>
          <a:solidFill>
            <a:srgbClr val="FFEE01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8" name="Rectangle"/>
          <p:cNvSpPr/>
          <p:nvPr/>
        </p:nvSpPr>
        <p:spPr>
          <a:xfrm>
            <a:off x="7315922" y="2165655"/>
            <a:ext cx="1179089" cy="218522"/>
          </a:xfrm>
          <a:prstGeom prst="rect">
            <a:avLst/>
          </a:prstGeom>
          <a:solidFill>
            <a:srgbClr val="FF00E5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79" name="Rectangle"/>
          <p:cNvSpPr/>
          <p:nvPr/>
        </p:nvSpPr>
        <p:spPr>
          <a:xfrm>
            <a:off x="4766952" y="3882818"/>
            <a:ext cx="146725" cy="218522"/>
          </a:xfrm>
          <a:prstGeom prst="rect">
            <a:avLst/>
          </a:prstGeom>
          <a:solidFill>
            <a:srgbClr val="FF00E5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80" name="Rectangle"/>
          <p:cNvSpPr/>
          <p:nvPr/>
        </p:nvSpPr>
        <p:spPr>
          <a:xfrm>
            <a:off x="4766952" y="5123580"/>
            <a:ext cx="378821" cy="218522"/>
          </a:xfrm>
          <a:prstGeom prst="rect">
            <a:avLst/>
          </a:prstGeom>
          <a:solidFill>
            <a:srgbClr val="FF00E5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24" name="Titre">
            <a:extLst>
              <a:ext uri="{FF2B5EF4-FFF2-40B4-BE49-F238E27FC236}">
                <a16:creationId xmlns:a16="http://schemas.microsoft.com/office/drawing/2014/main" id="{29E55579-E4FD-7D41-83AA-00A1EEAE7D3B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Montant total de l’inventaire</a:t>
            </a:r>
          </a:p>
        </p:txBody>
      </p:sp>
      <p:pic>
        <p:nvPicPr>
          <p:cNvPr id="4" name="Graphique 3" descr="Dance steps">
            <a:extLst>
              <a:ext uri="{FF2B5EF4-FFF2-40B4-BE49-F238E27FC236}">
                <a16:creationId xmlns:a16="http://schemas.microsoft.com/office/drawing/2014/main" id="{6888E015-C304-3842-81FF-F7497B347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271" y="371434"/>
            <a:ext cx="393781" cy="3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7540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 animBg="1" advAuto="0"/>
      <p:bldP spid="467" grpId="0" animBg="1" advAuto="0"/>
      <p:bldP spid="468" grpId="0" animBg="1" advAuto="0"/>
      <p:bldP spid="469" grpId="0" animBg="1" advAuto="0"/>
      <p:bldP spid="470" grpId="0" animBg="1" advAuto="0"/>
      <p:bldP spid="471" grpId="0" animBg="1" advAuto="0"/>
      <p:bldP spid="472" grpId="0" animBg="1" advAuto="0"/>
      <p:bldP spid="473" grpId="0" animBg="1" advAuto="0"/>
      <p:bldP spid="474" grpId="0" animBg="1" advAuto="0"/>
      <p:bldP spid="475" grpId="0" animBg="1" advAuto="0"/>
      <p:bldP spid="476" grpId="0" animBg="1" advAuto="0"/>
      <p:bldP spid="477" grpId="0" animBg="1" advAuto="0"/>
      <p:bldP spid="478" grpId="0" animBg="1" advAuto="0"/>
      <p:bldP spid="479" grpId="0" animBg="1" advAuto="0"/>
      <p:bldP spid="48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// Modifier la quantite du 2e item…"/>
          <p:cNvGrpSpPr/>
          <p:nvPr/>
        </p:nvGrpSpPr>
        <p:grpSpPr>
          <a:xfrm>
            <a:off x="1430902" y="1612832"/>
            <a:ext cx="7533391" cy="1258063"/>
            <a:chOff x="0" y="0"/>
            <a:chExt cx="14648260" cy="2446233"/>
          </a:xfrm>
        </p:grpSpPr>
        <p:sp>
          <p:nvSpPr>
            <p:cNvPr id="484" name="// Modifier la quantite du 2e item…"/>
            <p:cNvSpPr txBox="1"/>
            <p:nvPr/>
          </p:nvSpPr>
          <p:spPr>
            <a:xfrm>
              <a:off x="215899" y="62625"/>
              <a:ext cx="14266015" cy="20415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126" tIns="26126" rIns="26126" bIns="26126" numCol="1" anchor="ctr">
              <a:spAutoFit/>
            </a:bodyPr>
            <a:lstStyle/>
            <a:p>
              <a:pPr defTabSz="235138">
                <a:defRPr sz="3150" cap="none">
                  <a:solidFill>
                    <a:srgbClr val="008F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20"/>
                <a:t>// Modifier la quantite du 2e item</a:t>
              </a:r>
              <a:endParaRPr sz="1620">
                <a:solidFill>
                  <a:srgbClr val="000000"/>
                </a:solidFill>
              </a:endParaRPr>
            </a:p>
            <a:p>
              <a:pPr defTabSz="235138">
                <a:defRPr sz="31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20">
                  <a:solidFill>
                    <a:srgbClr val="33A2BD"/>
                  </a:solidFill>
                </a:rPr>
                <a:t>XmlNode</a:t>
              </a:r>
              <a:r>
                <a:rPr sz="1620"/>
                <a:t> cible = dom.DocumentElement.ChildNodes[1].ChildNodes[1];</a:t>
              </a:r>
            </a:p>
            <a:p>
              <a:pPr defTabSz="235138">
                <a:defRPr sz="31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20">
                  <a:solidFill>
                    <a:srgbClr val="0433FF"/>
                  </a:solidFill>
                </a:rPr>
                <a:t>int</a:t>
              </a:r>
              <a:r>
                <a:rPr sz="1620"/>
                <a:t> v = </a:t>
              </a:r>
              <a:r>
                <a:rPr sz="1620">
                  <a:solidFill>
                    <a:srgbClr val="33A2BD"/>
                  </a:solidFill>
                </a:rPr>
                <a:t>Int32</a:t>
              </a:r>
              <a:r>
                <a:rPr sz="1620"/>
                <a:t>.Parse(cible.InnerText) + 26;</a:t>
              </a:r>
            </a:p>
            <a:p>
              <a:pPr defTabSz="235138">
                <a:defRPr sz="3150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sz="1620"/>
                <a:t>cible.InnerText = v.ToString();</a:t>
              </a:r>
            </a:p>
          </p:txBody>
        </p:sp>
        <p:pic>
          <p:nvPicPr>
            <p:cNvPr id="483" name="// Modifier la quantite du 2e item… // Modifier la quantite du 2e itemXmlNode cible = dom.DocumentElement.ChildNodes[1].ChildNodes[1];int v = Int32.Parse(cible.InnerText) + 26;cible.InnerText = v.ToString();" descr="// Modifier la quantite du 2e item… // Modifier la quantite du 2e itemXmlNode cible = dom.DocumentElement.ChildNodes[1].ChildNodes[1];int v = Int32.Parse(cible.InnerText) + 26;cible.InnerText = v.ToString();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648260" cy="2446233"/>
            </a:xfrm>
            <a:prstGeom prst="rect">
              <a:avLst/>
            </a:prstGeom>
            <a:effectLst/>
          </p:spPr>
        </p:pic>
      </p:grpSp>
      <p:pic>
        <p:nvPicPr>
          <p:cNvPr id="486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6215" y="3329653"/>
            <a:ext cx="4155421" cy="2755042"/>
          </a:xfrm>
          <a:prstGeom prst="rect">
            <a:avLst/>
          </a:prstGeom>
        </p:spPr>
      </p:pic>
      <p:pic>
        <p:nvPicPr>
          <p:cNvPr id="487" name="Item:  [[#document]]… Item:  [[#document]]--- Item: version=&quot;1.0&quot; encoding=&quot;ISO-8859-1&quot; [[xml]]--- Item:  [[items]]------ Item:  [[item]]--------- Item:  [[description]]------------ Item: Marteau [[#text]]--------- Item:  [[quantite]]------------ Item: 1" descr="Item:  [[#document]]… Item:  [[#document]]--- Item: version=&quot;1.0&quot; encoding=&quot;ISO-8859-1&quot; [[xml]]--- Item:  [[items]]------ Item:  [[item]]--------- Item:  [[description]]------------ Item: Marteau [[#text]]--------- Item:  [[quantite]]------------ Item: 1 [[#text]]--------- Item:  [[prix]]------------ Item: 2.5 [[#text]]------ Item:  [[item]]--------- Item:  [[description]]------------ Item: Clou [[#text]]--------- Item:  [[quantite]]------------ Item: 100 [[#text]]--------- Item:  [[prix]]------------ Item: 0.1 [[#text]]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18" y="3018295"/>
            <a:ext cx="4654571" cy="3377760"/>
          </a:xfrm>
          <a:prstGeom prst="rect">
            <a:avLst/>
          </a:prstGeom>
        </p:spPr>
      </p:pic>
      <p:sp>
        <p:nvSpPr>
          <p:cNvPr id="488" name="Rectangle"/>
          <p:cNvSpPr/>
          <p:nvPr/>
        </p:nvSpPr>
        <p:spPr>
          <a:xfrm>
            <a:off x="3823584" y="1924809"/>
            <a:ext cx="1709475" cy="218521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89" name="Rectangle"/>
          <p:cNvSpPr/>
          <p:nvPr/>
        </p:nvSpPr>
        <p:spPr>
          <a:xfrm>
            <a:off x="1073453" y="3505200"/>
            <a:ext cx="3367761" cy="2376929"/>
          </a:xfrm>
          <a:prstGeom prst="rect">
            <a:avLst/>
          </a:prstGeom>
          <a:solidFill>
            <a:srgbClr val="FF6C00">
              <a:alpha val="14663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90" name="Rectangle"/>
          <p:cNvSpPr/>
          <p:nvPr/>
        </p:nvSpPr>
        <p:spPr>
          <a:xfrm>
            <a:off x="5636600" y="1924809"/>
            <a:ext cx="1493149" cy="218521"/>
          </a:xfrm>
          <a:prstGeom prst="rect">
            <a:avLst/>
          </a:prstGeom>
          <a:solidFill>
            <a:srgbClr val="0500FF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91" name="Rectangle"/>
          <p:cNvSpPr/>
          <p:nvPr/>
        </p:nvSpPr>
        <p:spPr>
          <a:xfrm>
            <a:off x="1245011" y="4957152"/>
            <a:ext cx="2943556" cy="924977"/>
          </a:xfrm>
          <a:prstGeom prst="rect">
            <a:avLst/>
          </a:prstGeom>
          <a:solidFill>
            <a:srgbClr val="0500FF">
              <a:alpha val="24560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92" name="Rectangle"/>
          <p:cNvSpPr/>
          <p:nvPr/>
        </p:nvSpPr>
        <p:spPr>
          <a:xfrm>
            <a:off x="7233290" y="1924809"/>
            <a:ext cx="1493150" cy="218521"/>
          </a:xfrm>
          <a:prstGeom prst="rect">
            <a:avLst/>
          </a:prstGeom>
          <a:solidFill>
            <a:srgbClr val="FFFF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93" name="Rectangle"/>
          <p:cNvSpPr/>
          <p:nvPr/>
        </p:nvSpPr>
        <p:spPr>
          <a:xfrm>
            <a:off x="1407417" y="5310379"/>
            <a:ext cx="2152853" cy="218522"/>
          </a:xfrm>
          <a:prstGeom prst="rect">
            <a:avLst/>
          </a:prstGeom>
          <a:solidFill>
            <a:srgbClr val="FFFF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94" name="Rectangle"/>
          <p:cNvSpPr/>
          <p:nvPr/>
        </p:nvSpPr>
        <p:spPr>
          <a:xfrm>
            <a:off x="4403476" y="2174026"/>
            <a:ext cx="1146677" cy="218521"/>
          </a:xfrm>
          <a:prstGeom prst="rect">
            <a:avLst/>
          </a:prstGeom>
          <a:solidFill>
            <a:srgbClr val="00FF18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495" name="Rectangle"/>
          <p:cNvSpPr/>
          <p:nvPr/>
        </p:nvSpPr>
        <p:spPr>
          <a:xfrm>
            <a:off x="2280180" y="5310379"/>
            <a:ext cx="319784" cy="218522"/>
          </a:xfrm>
          <a:prstGeom prst="rect">
            <a:avLst/>
          </a:prstGeom>
          <a:solidFill>
            <a:srgbClr val="00FF18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16" name="Titre">
            <a:extLst>
              <a:ext uri="{FF2B5EF4-FFF2-40B4-BE49-F238E27FC236}">
                <a16:creationId xmlns:a16="http://schemas.microsoft.com/office/drawing/2014/main" id="{FF0DA40A-B131-814D-B290-E11CF450532F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Accéder aux </a:t>
            </a:r>
            <a:r>
              <a:rPr lang="fr-CA" sz="54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noeuds</a:t>
            </a:r>
            <a:r>
              <a:rPr lang="fr-CA" sz="2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(1)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19" name="Graphique 18" descr="Dance steps">
            <a:extLst>
              <a:ext uri="{FF2B5EF4-FFF2-40B4-BE49-F238E27FC236}">
                <a16:creationId xmlns:a16="http://schemas.microsoft.com/office/drawing/2014/main" id="{4672583C-BD4B-634B-910A-365AA0FAF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271" y="371434"/>
            <a:ext cx="393781" cy="3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0503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 advAuto="0"/>
      <p:bldP spid="489" grpId="0" animBg="1" advAuto="0"/>
      <p:bldP spid="490" grpId="0" animBg="1" advAuto="0"/>
      <p:bldP spid="491" grpId="0" animBg="1" advAuto="0"/>
      <p:bldP spid="492" grpId="0" animBg="1" advAuto="0"/>
      <p:bldP spid="493" grpId="0" animBg="1" advAuto="0"/>
      <p:bldP spid="494" grpId="0" animBg="1" advAuto="0"/>
      <p:bldP spid="495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9731140" y="0"/>
            <a:ext cx="2460859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XPATH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FC55595-02CF-6746-A288-CA995740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33"/>
            <a:ext cx="3659092" cy="672093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phique 2" descr="Link">
            <a:hlinkClick r:id="rId3"/>
            <a:extLst>
              <a:ext uri="{FF2B5EF4-FFF2-40B4-BE49-F238E27FC236}">
                <a16:creationId xmlns:a16="http://schemas.microsoft.com/office/drawing/2014/main" id="{8EB389A7-466F-D94E-BF0D-7515500D6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4692" y="5443087"/>
            <a:ext cx="914400" cy="914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FDB1759-A910-BA4F-BE5A-0995CBC1F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917" y="827773"/>
            <a:ext cx="8023071" cy="5434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que 12" descr="Link">
            <a:hlinkClick r:id="rId7"/>
            <a:extLst>
              <a:ext uri="{FF2B5EF4-FFF2-40B4-BE49-F238E27FC236}">
                <a16:creationId xmlns:a16="http://schemas.microsoft.com/office/drawing/2014/main" id="{9B0C02FB-9123-E84C-9BE9-DA4F47C2F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2588" y="40746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6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XPATH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261AEED-9B35-1444-8CBF-860031BD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3933"/>
            <a:ext cx="10953549" cy="60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9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// Expression XPath (2d4xpath, 2d4w3xpath)…"/>
          <p:cNvSpPr txBox="1"/>
          <p:nvPr/>
        </p:nvSpPr>
        <p:spPr>
          <a:xfrm>
            <a:off x="1535404" y="1560790"/>
            <a:ext cx="8930192" cy="20471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numCol="1" anchor="ctr">
            <a:spAutoFit/>
          </a:bodyPr>
          <a:lstStyle/>
          <a:p>
            <a:pPr defTabSz="235138">
              <a:defRPr sz="3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CA" sz="1620" dirty="0">
              <a:solidFill>
                <a:srgbClr val="000000"/>
              </a:solidFill>
            </a:endParaRPr>
          </a:p>
          <a:p>
            <a:pPr defTabSz="235138">
              <a:defRPr sz="3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620" dirty="0" err="1">
                <a:solidFill>
                  <a:srgbClr val="000000"/>
                </a:solidFill>
              </a:rPr>
              <a:t>cible</a:t>
            </a:r>
            <a:r>
              <a:rPr sz="1620" dirty="0">
                <a:solidFill>
                  <a:srgbClr val="000000"/>
                </a:solidFill>
              </a:rPr>
              <a:t> = </a:t>
            </a:r>
            <a:r>
              <a:rPr sz="1620" dirty="0" err="1">
                <a:solidFill>
                  <a:srgbClr val="000000"/>
                </a:solidFill>
              </a:rPr>
              <a:t>dom.SelectSingleNode</a:t>
            </a:r>
            <a:r>
              <a:rPr sz="1620" dirty="0">
                <a:solidFill>
                  <a:srgbClr val="000000"/>
                </a:solidFill>
              </a:rPr>
              <a:t>(</a:t>
            </a:r>
            <a:r>
              <a:rPr sz="1620" dirty="0"/>
              <a:t>"/items/item[description=\"Marteau\"]/</a:t>
            </a:r>
            <a:r>
              <a:rPr sz="1620" dirty="0" err="1"/>
              <a:t>quantite</a:t>
            </a:r>
            <a:r>
              <a:rPr sz="1620" dirty="0"/>
              <a:t>"</a:t>
            </a:r>
            <a:r>
              <a:rPr sz="1620" dirty="0">
                <a:solidFill>
                  <a:srgbClr val="000000"/>
                </a:solidFill>
              </a:rPr>
              <a:t>);</a:t>
            </a:r>
          </a:p>
          <a:p>
            <a:pPr defTabSz="235138">
              <a:defRPr sz="3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620" dirty="0" err="1"/>
              <a:t>cible.InnerText</a:t>
            </a:r>
            <a:r>
              <a:rPr sz="1620" dirty="0"/>
              <a:t> = </a:t>
            </a:r>
            <a:r>
              <a:rPr sz="1620" dirty="0">
                <a:solidFill>
                  <a:srgbClr val="B4261A"/>
                </a:solidFill>
              </a:rPr>
              <a:t>"2"</a:t>
            </a:r>
            <a:r>
              <a:rPr sz="1620" dirty="0"/>
              <a:t>;</a:t>
            </a:r>
          </a:p>
          <a:p>
            <a:pPr defTabSz="235138">
              <a:defRPr sz="3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620" dirty="0" err="1">
                <a:solidFill>
                  <a:srgbClr val="33A2BD"/>
                </a:solidFill>
              </a:rPr>
              <a:t>XmlNodeList</a:t>
            </a:r>
            <a:r>
              <a:rPr sz="1620" dirty="0"/>
              <a:t> </a:t>
            </a:r>
            <a:r>
              <a:rPr sz="1620" dirty="0" err="1"/>
              <a:t>noeuds</a:t>
            </a:r>
            <a:r>
              <a:rPr sz="1620" dirty="0"/>
              <a:t> = </a:t>
            </a:r>
            <a:r>
              <a:rPr sz="1620" dirty="0" err="1"/>
              <a:t>dom.SelectNodes</a:t>
            </a:r>
            <a:r>
              <a:rPr sz="1620" dirty="0"/>
              <a:t>(</a:t>
            </a:r>
            <a:r>
              <a:rPr sz="1620" dirty="0">
                <a:solidFill>
                  <a:srgbClr val="B4261A"/>
                </a:solidFill>
              </a:rPr>
              <a:t>"/items/item"</a:t>
            </a:r>
            <a:r>
              <a:rPr sz="1620" dirty="0"/>
              <a:t>);</a:t>
            </a:r>
          </a:p>
          <a:p>
            <a:pPr defTabSz="235138">
              <a:defRPr sz="3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620" dirty="0">
                <a:solidFill>
                  <a:srgbClr val="0433FF"/>
                </a:solidFill>
              </a:rPr>
              <a:t>foreach</a:t>
            </a:r>
            <a:r>
              <a:rPr sz="1620" dirty="0"/>
              <a:t> (</a:t>
            </a:r>
            <a:r>
              <a:rPr sz="1620" dirty="0" err="1">
                <a:solidFill>
                  <a:srgbClr val="33A2BD"/>
                </a:solidFill>
              </a:rPr>
              <a:t>XmlNode</a:t>
            </a:r>
            <a:r>
              <a:rPr sz="1620" dirty="0"/>
              <a:t> </a:t>
            </a:r>
            <a:r>
              <a:rPr sz="1620" dirty="0" err="1"/>
              <a:t>noeud</a:t>
            </a:r>
            <a:r>
              <a:rPr sz="1620" dirty="0"/>
              <a:t> </a:t>
            </a:r>
            <a:r>
              <a:rPr sz="1620" dirty="0">
                <a:solidFill>
                  <a:srgbClr val="0433FF"/>
                </a:solidFill>
              </a:rPr>
              <a:t>in</a:t>
            </a:r>
            <a:r>
              <a:rPr sz="1620" dirty="0"/>
              <a:t> </a:t>
            </a:r>
            <a:r>
              <a:rPr sz="1620" dirty="0" err="1"/>
              <a:t>noeuds</a:t>
            </a:r>
            <a:r>
              <a:rPr sz="1620" dirty="0"/>
              <a:t>)</a:t>
            </a:r>
          </a:p>
          <a:p>
            <a:pPr defTabSz="235138">
              <a:defRPr sz="3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620" dirty="0"/>
              <a:t>{</a:t>
            </a:r>
          </a:p>
          <a:p>
            <a:pPr defTabSz="235138">
              <a:defRPr sz="3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620" dirty="0"/>
              <a:t>  </a:t>
            </a:r>
            <a:r>
              <a:rPr sz="1620" dirty="0">
                <a:solidFill>
                  <a:srgbClr val="0433FF"/>
                </a:solidFill>
              </a:rPr>
              <a:t>string</a:t>
            </a:r>
            <a:r>
              <a:rPr sz="1620" dirty="0"/>
              <a:t> </a:t>
            </a:r>
            <a:r>
              <a:rPr sz="1620" dirty="0" err="1"/>
              <a:t>descr</a:t>
            </a:r>
            <a:r>
              <a:rPr sz="1620" dirty="0"/>
              <a:t> = </a:t>
            </a:r>
            <a:r>
              <a:rPr sz="1620" dirty="0" err="1"/>
              <a:t>noeud</a:t>
            </a:r>
            <a:r>
              <a:rPr sz="1620" dirty="0"/>
              <a:t>[</a:t>
            </a:r>
            <a:r>
              <a:rPr sz="1620" dirty="0">
                <a:solidFill>
                  <a:srgbClr val="B4261A"/>
                </a:solidFill>
              </a:rPr>
              <a:t>"description"</a:t>
            </a:r>
            <a:r>
              <a:rPr sz="1620" dirty="0"/>
              <a:t>].</a:t>
            </a:r>
            <a:r>
              <a:rPr sz="1620" dirty="0" err="1"/>
              <a:t>InnerText</a:t>
            </a:r>
            <a:r>
              <a:rPr sz="1620" dirty="0"/>
              <a:t>;</a:t>
            </a:r>
          </a:p>
          <a:p>
            <a:pPr defTabSz="235138">
              <a:defRPr sz="3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620" dirty="0"/>
              <a:t>}</a:t>
            </a:r>
          </a:p>
        </p:txBody>
      </p:sp>
      <p:pic>
        <p:nvPicPr>
          <p:cNvPr id="519" name="// Expression XPath (2d4xpath, 2d4w3xpath)… // Expression XPath (2d4xpath, 2d4w3xpath)cible = dom.SelectSingleNode(&quot;/items/item[description=\&quot;Marteau\&quot;]/quantite&quot;);cible.InnerText = &quot;2&quot;;XmlNodeList noeuds = dom.SelectNodes(&quot;/items/item&quot;);foreach (XmlNode" descr="// Expression XPath (2d4xpath, 2d4w3xpath)… // Expression XPath (2d4xpath, 2d4w3xpath)cible = dom.SelectSingleNode(&quot;/items/item[description=\&quot;Marteau\&quot;]/quantite&quot;);cible.InnerText = &quot;2&quot;;XmlNodeList noeuds = dom.SelectNodes(&quot;/items/item&quot;);foreach (XmlNode noeud in noeuds){  string descr = noeud[&quot;description&quot;].InnerText;}"/>
          <p:cNvPicPr>
            <a:picLocks/>
          </p:cNvPicPr>
          <p:nvPr/>
        </p:nvPicPr>
        <p:blipFill rotWithShape="1">
          <a:blip r:embed="rId2"/>
          <a:srcRect t="2950"/>
          <a:stretch/>
        </p:blipFill>
        <p:spPr>
          <a:xfrm>
            <a:off x="1424370" y="1621781"/>
            <a:ext cx="9117027" cy="2133726"/>
          </a:xfrm>
          <a:prstGeom prst="rect">
            <a:avLst/>
          </a:prstGeom>
          <a:effectLst/>
        </p:spPr>
      </p:pic>
      <p:sp>
        <p:nvSpPr>
          <p:cNvPr id="522" name="Ligne"/>
          <p:cNvSpPr/>
          <p:nvPr/>
        </p:nvSpPr>
        <p:spPr>
          <a:xfrm flipH="1">
            <a:off x="7408090" y="2123331"/>
            <a:ext cx="302250" cy="22250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sp>
        <p:nvSpPr>
          <p:cNvPr id="523" name="Ligne"/>
          <p:cNvSpPr/>
          <p:nvPr/>
        </p:nvSpPr>
        <p:spPr>
          <a:xfrm flipH="1">
            <a:off x="8475834" y="2123331"/>
            <a:ext cx="302250" cy="222502"/>
          </a:xfrm>
          <a:prstGeom prst="line">
            <a:avLst/>
          </a:prstGeom>
          <a:ln w="76200">
            <a:solidFill>
              <a:srgbClr val="FB6C1F"/>
            </a:solidFill>
            <a:miter lim="400000"/>
            <a:headEnd type="stealth"/>
          </a:ln>
        </p:spPr>
        <p:txBody>
          <a:bodyPr lIns="26126" tIns="26126" rIns="26126" bIns="26126" anchor="ctr"/>
          <a:lstStyle/>
          <a:p>
            <a:pPr defTabSz="235138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17"/>
          </a:p>
        </p:txBody>
      </p:sp>
      <p:pic>
        <p:nvPicPr>
          <p:cNvPr id="524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39" y="3232415"/>
            <a:ext cx="5081901" cy="3427613"/>
          </a:xfrm>
          <a:prstGeom prst="rect">
            <a:avLst/>
          </a:prstGeom>
        </p:spPr>
      </p:pic>
      <p:sp>
        <p:nvSpPr>
          <p:cNvPr id="525" name="Rectangle"/>
          <p:cNvSpPr/>
          <p:nvPr/>
        </p:nvSpPr>
        <p:spPr>
          <a:xfrm>
            <a:off x="3243732" y="4118756"/>
            <a:ext cx="3963512" cy="1157813"/>
          </a:xfrm>
          <a:prstGeom prst="rect">
            <a:avLst/>
          </a:prstGeom>
          <a:solidFill>
            <a:srgbClr val="FFF8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526" name="Rectangle"/>
          <p:cNvSpPr/>
          <p:nvPr/>
        </p:nvSpPr>
        <p:spPr>
          <a:xfrm>
            <a:off x="3488918" y="4596462"/>
            <a:ext cx="2414851" cy="21852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527" name="Rectangle"/>
          <p:cNvSpPr/>
          <p:nvPr/>
        </p:nvSpPr>
        <p:spPr>
          <a:xfrm>
            <a:off x="2911461" y="1878568"/>
            <a:ext cx="7357506" cy="21852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528" name="Rectangle"/>
          <p:cNvSpPr/>
          <p:nvPr/>
        </p:nvSpPr>
        <p:spPr>
          <a:xfrm>
            <a:off x="2141198" y="2091054"/>
            <a:ext cx="1795133" cy="218522"/>
          </a:xfrm>
          <a:prstGeom prst="rect">
            <a:avLst/>
          </a:prstGeom>
          <a:solidFill>
            <a:srgbClr val="00FF0D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529" name="Rectangle"/>
          <p:cNvSpPr/>
          <p:nvPr/>
        </p:nvSpPr>
        <p:spPr>
          <a:xfrm>
            <a:off x="4570485" y="4596462"/>
            <a:ext cx="157556" cy="218522"/>
          </a:xfrm>
          <a:prstGeom prst="rect">
            <a:avLst/>
          </a:prstGeom>
          <a:solidFill>
            <a:srgbClr val="00FF0D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530" name="Rectangle"/>
          <p:cNvSpPr/>
          <p:nvPr/>
        </p:nvSpPr>
        <p:spPr>
          <a:xfrm>
            <a:off x="4366993" y="2335414"/>
            <a:ext cx="2968685" cy="218522"/>
          </a:xfrm>
          <a:prstGeom prst="rect">
            <a:avLst/>
          </a:prstGeom>
          <a:solidFill>
            <a:srgbClr val="FFF8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531" name="Rectangle"/>
          <p:cNvSpPr/>
          <p:nvPr/>
        </p:nvSpPr>
        <p:spPr>
          <a:xfrm>
            <a:off x="3243732" y="5320873"/>
            <a:ext cx="3963512" cy="1157813"/>
          </a:xfrm>
          <a:prstGeom prst="rect">
            <a:avLst/>
          </a:prstGeom>
          <a:solidFill>
            <a:srgbClr val="FFF8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466" y="3711314"/>
            <a:ext cx="2818290" cy="228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Ligne de connexion" descr="Ligne de connexio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29932" y="2747284"/>
            <a:ext cx="3706317" cy="1021993"/>
          </a:xfrm>
          <a:prstGeom prst="rect">
            <a:avLst/>
          </a:prstGeom>
        </p:spPr>
      </p:pic>
      <p:sp>
        <p:nvSpPr>
          <p:cNvPr id="534" name="Rectangle"/>
          <p:cNvSpPr/>
          <p:nvPr/>
        </p:nvSpPr>
        <p:spPr>
          <a:xfrm>
            <a:off x="3460181" y="3064748"/>
            <a:ext cx="2296677" cy="218521"/>
          </a:xfrm>
          <a:prstGeom prst="rect">
            <a:avLst/>
          </a:prstGeom>
          <a:solidFill>
            <a:srgbClr val="FF00DB">
              <a:alpha val="22615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535" name="Rectangle"/>
          <p:cNvSpPr/>
          <p:nvPr/>
        </p:nvSpPr>
        <p:spPr>
          <a:xfrm>
            <a:off x="3500925" y="4361558"/>
            <a:ext cx="3706319" cy="218521"/>
          </a:xfrm>
          <a:prstGeom prst="rect">
            <a:avLst/>
          </a:prstGeom>
          <a:solidFill>
            <a:srgbClr val="FF00DB">
              <a:alpha val="22615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536" name="Rectangle"/>
          <p:cNvSpPr/>
          <p:nvPr/>
        </p:nvSpPr>
        <p:spPr>
          <a:xfrm>
            <a:off x="3500925" y="5541702"/>
            <a:ext cx="3706319" cy="218521"/>
          </a:xfrm>
          <a:prstGeom prst="rect">
            <a:avLst/>
          </a:prstGeom>
          <a:solidFill>
            <a:srgbClr val="FF00DB">
              <a:alpha val="22615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21" name="Titre">
            <a:extLst>
              <a:ext uri="{FF2B5EF4-FFF2-40B4-BE49-F238E27FC236}">
                <a16:creationId xmlns:a16="http://schemas.microsoft.com/office/drawing/2014/main" id="{4F3153E4-4001-414F-A156-845664AA5B68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Accéder aux </a:t>
            </a:r>
            <a:r>
              <a:rPr lang="fr-CA" sz="54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noeuds</a:t>
            </a:r>
            <a:r>
              <a:rPr lang="fr-CA" sz="2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(2)</a:t>
            </a:r>
            <a:endParaRPr lang="fr-CA"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32ADA1-2356-B04B-8797-47F48BA1F218}"/>
              </a:ext>
            </a:extLst>
          </p:cNvPr>
          <p:cNvSpPr/>
          <p:nvPr/>
        </p:nvSpPr>
        <p:spPr>
          <a:xfrm>
            <a:off x="7207244" y="920513"/>
            <a:ext cx="50746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800000"/>
                </a:solidFill>
                <a:latin typeface="Consolas" panose="020B0609020204030204" pitchFamily="49" charset="0"/>
              </a:rPr>
              <a:t>@"/items/item[description=""Marteau""]/</a:t>
            </a:r>
            <a:r>
              <a:rPr lang="fr-CA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quantite</a:t>
            </a:r>
            <a:r>
              <a:rPr lang="fr-CA" sz="14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endParaRPr lang="fr-CA" sz="140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3" name="Graphique 22" descr="Dance steps">
            <a:extLst>
              <a:ext uri="{FF2B5EF4-FFF2-40B4-BE49-F238E27FC236}">
                <a16:creationId xmlns:a16="http://schemas.microsoft.com/office/drawing/2014/main" id="{D55069CC-0AB4-0746-996C-2463E8095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271" y="371434"/>
            <a:ext cx="393781" cy="3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52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6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911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fill="hold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fill="hold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2" fill="hold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3" fill="hold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83" decel="50000" fill="hold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 decel="50000" fill="hold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83" decel="50000" fill="hold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 decel="50000" fill="hold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83" decel="50000" fill="hold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 decel="50000" fill="hold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83" decel="50000" fill="hold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6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fill="hold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fill="hold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fill="hold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 fill="hold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 fill="hold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 decel="50000" fill="hold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 fill="hold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 decel="50000" fill="hold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 fill="hold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 decel="50000" fill="hold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 fill="hold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3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2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6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1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 animBg="1" advAuto="0"/>
      <p:bldP spid="523" grpId="0" animBg="1" advAuto="0"/>
      <p:bldP spid="525" grpId="0" animBg="1" advAuto="0"/>
      <p:bldP spid="526" grpId="0" animBg="1" advAuto="0"/>
      <p:bldP spid="527" grpId="0" animBg="1" advAuto="0"/>
      <p:bldP spid="528" grpId="0" animBg="1" advAuto="0"/>
      <p:bldP spid="529" grpId="0" animBg="1" advAuto="0"/>
      <p:bldP spid="530" grpId="0" animBg="1" advAuto="0"/>
      <p:bldP spid="531" grpId="0" animBg="1" advAuto="0"/>
      <p:bldP spid="534" grpId="0" animBg="1" advAuto="0"/>
      <p:bldP spid="535" grpId="0" animBg="1" advAuto="0"/>
      <p:bldP spid="536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EC5C0D-0886-4A79-BD4C-E8EBD0F9F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5126698" cy="35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94821F-B957-4811-B8E4-3FBE0BA85E8F}"/>
              </a:ext>
            </a:extLst>
          </p:cNvPr>
          <p:cNvSpPr txBox="1"/>
          <p:nvPr/>
        </p:nvSpPr>
        <p:spPr>
          <a:xfrm>
            <a:off x="5620969" y="2423596"/>
            <a:ext cx="6068523" cy="20108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A" sz="8800" b="1" i="0" u="none" strike="noStrike" cap="none" spc="0" normalizeH="0" baseline="0" dirty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Helvetica Neue"/>
                <a:ea typeface="+mj-ea"/>
                <a:cs typeface="+mj-cs"/>
                <a:sym typeface="Helvetica Neue Bold Condensed"/>
              </a:rPr>
              <a:t>Examen #1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A" sz="3200" b="1" cap="none" dirty="0">
                <a:latin typeface="Helvetica Neue"/>
              </a:rPr>
              <a:t>Jeudi 26 octobre 2023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CD1C76-F726-573A-3D1D-85ECF6A4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8" y="3558745"/>
            <a:ext cx="5295899" cy="32765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E3F1AB-B317-E666-DE07-8E1C43B90014}"/>
              </a:ext>
            </a:extLst>
          </p:cNvPr>
          <p:cNvSpPr/>
          <p:nvPr/>
        </p:nvSpPr>
        <p:spPr>
          <a:xfrm>
            <a:off x="1111296" y="5884764"/>
            <a:ext cx="660895" cy="414070"/>
          </a:xfrm>
          <a:prstGeom prst="rect">
            <a:avLst/>
          </a:prstGeom>
          <a:solidFill>
            <a:srgbClr val="FFF600">
              <a:alpha val="4941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spc="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987033-0F9A-0E6A-174C-88DB5E54D9C7}"/>
              </a:ext>
            </a:extLst>
          </p:cNvPr>
          <p:cNvSpPr/>
          <p:nvPr/>
        </p:nvSpPr>
        <p:spPr>
          <a:xfrm>
            <a:off x="3365765" y="5439164"/>
            <a:ext cx="660895" cy="414070"/>
          </a:xfrm>
          <a:prstGeom prst="rect">
            <a:avLst/>
          </a:prstGeom>
          <a:solidFill>
            <a:srgbClr val="FFF600">
              <a:alpha val="4941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spc="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CF695-5868-5793-B987-237DC655322E}"/>
              </a:ext>
            </a:extLst>
          </p:cNvPr>
          <p:cNvSpPr/>
          <p:nvPr/>
        </p:nvSpPr>
        <p:spPr>
          <a:xfrm>
            <a:off x="1111296" y="5439164"/>
            <a:ext cx="660895" cy="414070"/>
          </a:xfrm>
          <a:prstGeom prst="rect">
            <a:avLst/>
          </a:prstGeom>
          <a:solidFill>
            <a:srgbClr val="FFF600">
              <a:alpha val="4941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spc="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9BE6A6-33FF-C0FD-98B4-C1A02111ECCA}"/>
              </a:ext>
            </a:extLst>
          </p:cNvPr>
          <p:cNvSpPr/>
          <p:nvPr/>
        </p:nvSpPr>
        <p:spPr>
          <a:xfrm>
            <a:off x="3365403" y="5894247"/>
            <a:ext cx="660895" cy="414069"/>
          </a:xfrm>
          <a:prstGeom prst="rect">
            <a:avLst/>
          </a:prstGeom>
          <a:solidFill>
            <a:srgbClr val="FF0000">
              <a:alpha val="4941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spc="400" dirty="0"/>
          </a:p>
        </p:txBody>
      </p:sp>
    </p:spTree>
    <p:extLst>
      <p:ext uri="{BB962C8B-B14F-4D97-AF65-F5344CB8AC3E}">
        <p14:creationId xmlns:p14="http://schemas.microsoft.com/office/powerpoint/2010/main" val="154460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B55421-BB69-0349-9801-468E652F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81" y="128449"/>
            <a:ext cx="8664726" cy="62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2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2222F4F-9C0E-CD47-89C6-11F01351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14" y="48127"/>
            <a:ext cx="9642072" cy="63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550CB48-AE06-3346-BB45-96B3E583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93" y="346508"/>
            <a:ext cx="8975243" cy="59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Recréer l’arbre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4C27998-DD7D-774E-99D0-80196D13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0" y="976329"/>
            <a:ext cx="9118336" cy="58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5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Streaming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Technique #2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4B30B2C-87E4-1749-9FB2-2FFB6D8F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448" y="306392"/>
            <a:ext cx="9126542" cy="65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55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XmlReader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4BD806A-924B-464E-AADE-C1A1D12A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016900"/>
            <a:ext cx="9169964" cy="55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4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65970" y="0"/>
            <a:ext cx="4126029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XmlReader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3A1E22-2C70-F149-838F-B2136B100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71" y="1765534"/>
            <a:ext cx="4880416" cy="33269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C743265-E192-5840-B91C-A0860545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512"/>
            <a:ext cx="7014467" cy="64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List&lt;ItemVente&gt; items = new List&lt;ItemVente&gt;();…"/>
          <p:cNvSpPr txBox="1"/>
          <p:nvPr/>
        </p:nvSpPr>
        <p:spPr>
          <a:xfrm>
            <a:off x="492488" y="300872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>
                <a:solidFill>
                  <a:srgbClr val="33A2BD"/>
                </a:solidFill>
              </a:rPr>
              <a:t>List</a:t>
            </a:r>
            <a:r>
              <a:rPr sz="1106" dirty="0"/>
              <a:t>&lt;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&gt; items = </a:t>
            </a:r>
            <a:r>
              <a:rPr sz="1106" dirty="0">
                <a:solidFill>
                  <a:srgbClr val="0433FF"/>
                </a:solidFill>
              </a:rPr>
              <a:t>new</a:t>
            </a:r>
            <a:r>
              <a:rPr sz="1106" dirty="0"/>
              <a:t> </a:t>
            </a:r>
            <a:r>
              <a:rPr sz="1106" dirty="0">
                <a:solidFill>
                  <a:srgbClr val="33A2BD"/>
                </a:solidFill>
              </a:rPr>
              <a:t>List</a:t>
            </a:r>
            <a:r>
              <a:rPr sz="1106" dirty="0"/>
              <a:t>&lt;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>
                <a:solidFill>
                  <a:srgbClr val="0433FF"/>
                </a:solidFill>
              </a:rPr>
              <a:t>using</a:t>
            </a:r>
            <a:r>
              <a:rPr sz="1106" dirty="0"/>
              <a:t> (</a:t>
            </a:r>
            <a:r>
              <a:rPr sz="1106" dirty="0" err="1">
                <a:solidFill>
                  <a:srgbClr val="33A2BD"/>
                </a:solidFill>
              </a:rPr>
              <a:t>XmlReader</a:t>
            </a:r>
            <a:r>
              <a:rPr sz="1106" dirty="0"/>
              <a:t> reader = </a:t>
            </a:r>
            <a:r>
              <a:rPr sz="1106" dirty="0" err="1">
                <a:solidFill>
                  <a:srgbClr val="33A2BD"/>
                </a:solidFill>
              </a:rPr>
              <a:t>XmlReader</a:t>
            </a:r>
            <a:r>
              <a:rPr sz="1106" dirty="0" err="1"/>
              <a:t>.Create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 err="1">
                <a:solidFill>
                  <a:srgbClr val="B4261A"/>
                </a:solidFill>
              </a:rPr>
              <a:t>items.xml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string</a:t>
            </a:r>
            <a:r>
              <a:rPr sz="1106" dirty="0"/>
              <a:t> </a:t>
            </a:r>
            <a:r>
              <a:rPr sz="1106" dirty="0" err="1"/>
              <a:t>chaine</a:t>
            </a:r>
            <a:r>
              <a:rPr sz="1106" dirty="0"/>
              <a:t> = </a:t>
            </a:r>
            <a:r>
              <a:rPr sz="1106" dirty="0">
                <a:solidFill>
                  <a:srgbClr val="B4261A"/>
                </a:solidFill>
              </a:rPr>
              <a:t>""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string</a:t>
            </a:r>
            <a:r>
              <a:rPr sz="1106" dirty="0"/>
              <a:t> </a:t>
            </a:r>
            <a:r>
              <a:rPr sz="1106" dirty="0" err="1"/>
              <a:t>descr</a:t>
            </a:r>
            <a:r>
              <a:rPr sz="1106" dirty="0"/>
              <a:t> = </a:t>
            </a:r>
            <a:r>
              <a:rPr sz="1106" dirty="0">
                <a:solidFill>
                  <a:srgbClr val="B4261A"/>
                </a:solidFill>
              </a:rPr>
              <a:t>""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int</a:t>
            </a:r>
            <a:r>
              <a:rPr sz="1106" dirty="0"/>
              <a:t> </a:t>
            </a:r>
            <a:r>
              <a:rPr sz="1106" dirty="0" err="1"/>
              <a:t>qte</a:t>
            </a:r>
            <a:r>
              <a:rPr sz="1106" dirty="0"/>
              <a:t>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decimal</a:t>
            </a:r>
            <a:r>
              <a:rPr sz="1106" dirty="0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 dirty="0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while</a:t>
            </a:r>
            <a:r>
              <a:rPr sz="1106" dirty="0"/>
              <a:t> (</a:t>
            </a:r>
            <a:r>
              <a:rPr sz="1106" dirty="0" err="1"/>
              <a:t>reader.Read</a:t>
            </a:r>
            <a:r>
              <a:rPr sz="1106" dirty="0"/>
              <a:t>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</a:t>
            </a:r>
            <a:r>
              <a:rPr sz="1106" dirty="0">
                <a:solidFill>
                  <a:srgbClr val="0433FF"/>
                </a:solidFill>
              </a:rPr>
              <a:t>switch</a:t>
            </a:r>
            <a:r>
              <a:rPr sz="1106" dirty="0"/>
              <a:t> (</a:t>
            </a:r>
            <a:r>
              <a:rPr sz="1106" dirty="0" err="1"/>
              <a:t>reader.NodeType</a:t>
            </a:r>
            <a:r>
              <a:rPr sz="1106" dirty="0"/>
              <a:t>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</a:t>
            </a:r>
            <a:r>
              <a:rPr sz="1106" dirty="0">
                <a:solidFill>
                  <a:srgbClr val="0433FF"/>
                </a:solidFill>
              </a:rPr>
              <a:t>case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XmlNodeType</a:t>
            </a:r>
            <a:r>
              <a:rPr sz="1106" dirty="0" err="1"/>
              <a:t>.Element</a:t>
            </a:r>
            <a:r>
              <a:rPr sz="1106" dirty="0"/>
              <a:t>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break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</a:t>
            </a:r>
            <a:r>
              <a:rPr sz="1106" dirty="0">
                <a:solidFill>
                  <a:srgbClr val="0433FF"/>
                </a:solidFill>
              </a:rPr>
              <a:t>case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XmlNodeType</a:t>
            </a:r>
            <a:r>
              <a:rPr sz="1106" dirty="0" err="1"/>
              <a:t>.Text</a:t>
            </a:r>
            <a:r>
              <a:rPr sz="1106" dirty="0"/>
              <a:t>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 err="1"/>
              <a:t>chaine</a:t>
            </a:r>
            <a:r>
              <a:rPr sz="1106" dirty="0"/>
              <a:t> = </a:t>
            </a:r>
            <a:r>
              <a:rPr sz="1106" dirty="0" err="1"/>
              <a:t>reader.Value.Trim</a:t>
            </a:r>
            <a:r>
              <a:rPr sz="1106" dirty="0"/>
              <a:t>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break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</a:t>
            </a:r>
            <a:r>
              <a:rPr sz="1106" dirty="0">
                <a:solidFill>
                  <a:srgbClr val="0433FF"/>
                </a:solidFill>
              </a:rPr>
              <a:t>case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XmlNodeType</a:t>
            </a:r>
            <a:r>
              <a:rPr sz="1106" dirty="0" err="1"/>
              <a:t>.EndElement</a:t>
            </a:r>
            <a:r>
              <a:rPr sz="1106" dirty="0"/>
              <a:t>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"prix"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prix = </a:t>
            </a:r>
            <a:r>
              <a:rPr sz="1106" dirty="0" err="1">
                <a:solidFill>
                  <a:srgbClr val="33A2BD"/>
                </a:solidFill>
              </a:rPr>
              <a:t>Decimal</a:t>
            </a:r>
            <a:r>
              <a:rPr sz="1106" dirty="0" err="1"/>
              <a:t>.Parse</a:t>
            </a:r>
            <a:r>
              <a:rPr sz="1106" dirty="0"/>
              <a:t>(</a:t>
            </a:r>
            <a:r>
              <a:rPr sz="1106" dirty="0" err="1"/>
              <a:t>chaine</a:t>
            </a:r>
            <a:r>
              <a:rPr sz="1106" dirty="0"/>
              <a:t>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"description"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/>
              <a:t>descr</a:t>
            </a:r>
            <a:r>
              <a:rPr sz="1106" dirty="0"/>
              <a:t> = </a:t>
            </a:r>
            <a:r>
              <a:rPr sz="1106" dirty="0" err="1"/>
              <a:t>chaine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 err="1">
                <a:solidFill>
                  <a:srgbClr val="B4261A"/>
                </a:solidFill>
              </a:rPr>
              <a:t>quantite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/>
              <a:t>qte</a:t>
            </a:r>
            <a:r>
              <a:rPr sz="1106" dirty="0"/>
              <a:t> = </a:t>
            </a:r>
            <a:r>
              <a:rPr sz="1106" dirty="0">
                <a:solidFill>
                  <a:srgbClr val="33A2BD"/>
                </a:solidFill>
              </a:rPr>
              <a:t>Int32</a:t>
            </a:r>
            <a:r>
              <a:rPr sz="1106" dirty="0"/>
              <a:t>.Parse(</a:t>
            </a:r>
            <a:r>
              <a:rPr sz="1106" dirty="0" err="1"/>
              <a:t>chaine</a:t>
            </a:r>
            <a:r>
              <a:rPr sz="1106" dirty="0"/>
              <a:t>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"item"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 item = </a:t>
            </a:r>
            <a:r>
              <a:rPr sz="1106" dirty="0">
                <a:solidFill>
                  <a:srgbClr val="0433FF"/>
                </a:solidFill>
              </a:rPr>
              <a:t>new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(</a:t>
            </a:r>
            <a:r>
              <a:rPr sz="1106" dirty="0" err="1"/>
              <a:t>descr</a:t>
            </a:r>
            <a:r>
              <a:rPr sz="1106" dirty="0"/>
              <a:t>, </a:t>
            </a:r>
            <a:r>
              <a:rPr sz="1106" dirty="0" err="1"/>
              <a:t>qte</a:t>
            </a:r>
            <a:r>
              <a:rPr sz="1106" dirty="0"/>
              <a:t>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/>
              <a:t>items.Add</a:t>
            </a:r>
            <a:r>
              <a:rPr sz="1106" dirty="0"/>
              <a:t>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break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} </a:t>
            </a:r>
            <a:r>
              <a:rPr sz="1106" dirty="0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} </a:t>
            </a:r>
            <a:r>
              <a:rPr sz="1106" dirty="0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} </a:t>
            </a:r>
            <a:r>
              <a:rPr sz="1106" dirty="0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 err="1">
                <a:solidFill>
                  <a:srgbClr val="33A2BD"/>
                </a:solidFill>
              </a:rPr>
              <a:t>Console</a:t>
            </a:r>
            <a:r>
              <a:rPr sz="1106" dirty="0" err="1">
                <a:solidFill>
                  <a:srgbClr val="000000"/>
                </a:solidFill>
              </a:rPr>
              <a:t>.WriteLine</a:t>
            </a:r>
            <a:r>
              <a:rPr sz="1106" dirty="0">
                <a:solidFill>
                  <a:srgbClr val="000000"/>
                </a:solidFill>
              </a:rPr>
              <a:t>(</a:t>
            </a:r>
            <a:r>
              <a:rPr sz="1106" dirty="0"/>
              <a:t>"</a:t>
            </a:r>
            <a:r>
              <a:rPr sz="1106" dirty="0" err="1"/>
              <a:t>Nombre</a:t>
            </a:r>
            <a:r>
              <a:rPr sz="1106" dirty="0"/>
              <a:t> </a:t>
            </a:r>
            <a:r>
              <a:rPr sz="1106" dirty="0" err="1"/>
              <a:t>d'items</a:t>
            </a:r>
            <a:r>
              <a:rPr sz="1106" dirty="0"/>
              <a:t>: {0}"</a:t>
            </a:r>
            <a:r>
              <a:rPr sz="1106" dirty="0">
                <a:solidFill>
                  <a:srgbClr val="000000"/>
                </a:solidFill>
              </a:rPr>
              <a:t>, </a:t>
            </a:r>
            <a:r>
              <a:rPr sz="1106" dirty="0" err="1">
                <a:solidFill>
                  <a:srgbClr val="000000"/>
                </a:solidFill>
              </a:rPr>
              <a:t>items.Count</a:t>
            </a:r>
            <a:r>
              <a:rPr sz="1106" dirty="0">
                <a:solidFill>
                  <a:srgbClr val="000000"/>
                </a:solidFill>
              </a:rPr>
              <a:t>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>
                <a:solidFill>
                  <a:srgbClr val="0433FF"/>
                </a:solidFill>
              </a:rPr>
              <a:t>foreach</a:t>
            </a:r>
            <a:r>
              <a:rPr sz="1106" dirty="0"/>
              <a:t> (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 item </a:t>
            </a:r>
            <a:r>
              <a:rPr sz="1106" dirty="0">
                <a:solidFill>
                  <a:srgbClr val="0433FF"/>
                </a:solidFill>
              </a:rPr>
              <a:t>in</a:t>
            </a:r>
            <a:r>
              <a:rPr sz="1106" dirty="0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 err="1">
                <a:solidFill>
                  <a:srgbClr val="33A2BD"/>
                </a:solidFill>
              </a:rPr>
              <a:t>Console</a:t>
            </a:r>
            <a:r>
              <a:rPr sz="1106" dirty="0" err="1"/>
              <a:t>.WriteLine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"{0} -- </a:t>
            </a:r>
            <a:r>
              <a:rPr sz="1106" dirty="0" err="1">
                <a:solidFill>
                  <a:srgbClr val="B4261A"/>
                </a:solidFill>
              </a:rPr>
              <a:t>qte</a:t>
            </a:r>
            <a:r>
              <a:rPr sz="1106" dirty="0">
                <a:solidFill>
                  <a:srgbClr val="B4261A"/>
                </a:solidFill>
              </a:rPr>
              <a:t>: {1} -- prix: {2}"</a:t>
            </a:r>
            <a:r>
              <a:rPr sz="1106" dirty="0"/>
              <a:t>, </a:t>
            </a:r>
            <a:r>
              <a:rPr sz="1106" dirty="0" err="1"/>
              <a:t>item.Description</a:t>
            </a:r>
            <a:r>
              <a:rPr sz="1106" dirty="0"/>
              <a:t>, </a:t>
            </a:r>
            <a:r>
              <a:rPr sz="1106" dirty="0" err="1"/>
              <a:t>item.Quantite</a:t>
            </a:r>
            <a:r>
              <a:rPr sz="1106" dirty="0"/>
              <a:t>, </a:t>
            </a:r>
            <a:r>
              <a:rPr sz="1106" dirty="0" err="1"/>
              <a:t>item.PrixVente</a:t>
            </a:r>
            <a:r>
              <a:rPr sz="1106" dirty="0"/>
              <a:t>);</a:t>
            </a:r>
          </a:p>
        </p:txBody>
      </p:sp>
      <p:pic>
        <p:nvPicPr>
          <p:cNvPr id="589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31" y="2799264"/>
            <a:ext cx="4155421" cy="2755041"/>
          </a:xfrm>
          <a:prstGeom prst="rect">
            <a:avLst/>
          </a:prstGeom>
        </p:spPr>
      </p:pic>
      <p:sp>
        <p:nvSpPr>
          <p:cNvPr id="590" name="Rectangle"/>
          <p:cNvSpPr/>
          <p:nvPr/>
        </p:nvSpPr>
        <p:spPr>
          <a:xfrm>
            <a:off x="1203208" y="1736194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591" name="Rectangle"/>
          <p:cNvSpPr/>
          <p:nvPr/>
        </p:nvSpPr>
        <p:spPr>
          <a:xfrm>
            <a:off x="5337638" y="2996745"/>
            <a:ext cx="3797133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597" name="Ligne de connexion" descr="Ligne de connexion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74" y="2179579"/>
            <a:ext cx="557260" cy="263187"/>
          </a:xfrm>
          <a:prstGeom prst="rect">
            <a:avLst/>
          </a:prstGeom>
        </p:spPr>
      </p:pic>
      <p:sp>
        <p:nvSpPr>
          <p:cNvPr id="593" name="XmlNodeType.XmlDeclaration"/>
          <p:cNvSpPr txBox="1"/>
          <p:nvPr/>
        </p:nvSpPr>
        <p:spPr>
          <a:xfrm>
            <a:off x="2860739" y="2099398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XmlNodeType.XmlDeclaration</a:t>
            </a:r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2407633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95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2754492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96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3264459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" name="Graphique 11" descr="Dance steps">
            <a:extLst>
              <a:ext uri="{FF2B5EF4-FFF2-40B4-BE49-F238E27FC236}">
                <a16:creationId xmlns:a16="http://schemas.microsoft.com/office/drawing/2014/main" id="{ECB07595-D869-A34C-B244-AD659BC5E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271" y="371434"/>
            <a:ext cx="393781" cy="3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322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" grpId="0" animBg="1" advAuto="0"/>
      <p:bldP spid="591" grpId="0" animBg="1" advAuto="0"/>
      <p:bldP spid="597" grpId="0" animBg="1" advAuto="0"/>
      <p:bldP spid="593" grpId="0" animBg="1" advAuto="0"/>
      <p:bldP spid="594" grpId="0" animBg="1" advAuto="0"/>
      <p:bldP spid="595" grpId="0" animBg="1" advAuto="0"/>
      <p:bldP spid="596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List&lt;ItemVente&gt; items = new List&lt;ItemVente&gt;();…"/>
          <p:cNvSpPr txBox="1"/>
          <p:nvPr/>
        </p:nvSpPr>
        <p:spPr>
          <a:xfrm>
            <a:off x="492488" y="310670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>
                <a:solidFill>
                  <a:srgbClr val="33A2BD"/>
                </a:solidFill>
              </a:rPr>
              <a:t>List</a:t>
            </a:r>
            <a:r>
              <a:rPr sz="1106" dirty="0"/>
              <a:t>&lt;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&gt; items = </a:t>
            </a:r>
            <a:r>
              <a:rPr sz="1106" dirty="0">
                <a:solidFill>
                  <a:srgbClr val="0433FF"/>
                </a:solidFill>
              </a:rPr>
              <a:t>new</a:t>
            </a:r>
            <a:r>
              <a:rPr sz="1106" dirty="0"/>
              <a:t> </a:t>
            </a:r>
            <a:r>
              <a:rPr sz="1106" dirty="0">
                <a:solidFill>
                  <a:srgbClr val="33A2BD"/>
                </a:solidFill>
              </a:rPr>
              <a:t>List</a:t>
            </a:r>
            <a:r>
              <a:rPr sz="1106" dirty="0"/>
              <a:t>&lt;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>
                <a:solidFill>
                  <a:srgbClr val="0433FF"/>
                </a:solidFill>
              </a:rPr>
              <a:t>using</a:t>
            </a:r>
            <a:r>
              <a:rPr sz="1106" dirty="0"/>
              <a:t> (</a:t>
            </a:r>
            <a:r>
              <a:rPr sz="1106" dirty="0" err="1">
                <a:solidFill>
                  <a:srgbClr val="33A2BD"/>
                </a:solidFill>
              </a:rPr>
              <a:t>XmlReader</a:t>
            </a:r>
            <a:r>
              <a:rPr sz="1106" dirty="0"/>
              <a:t> reader = </a:t>
            </a:r>
            <a:r>
              <a:rPr sz="1106" dirty="0" err="1">
                <a:solidFill>
                  <a:srgbClr val="33A2BD"/>
                </a:solidFill>
              </a:rPr>
              <a:t>XmlReader</a:t>
            </a:r>
            <a:r>
              <a:rPr sz="1106" dirty="0" err="1"/>
              <a:t>.Create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 err="1">
                <a:solidFill>
                  <a:srgbClr val="B4261A"/>
                </a:solidFill>
              </a:rPr>
              <a:t>items.xml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string</a:t>
            </a:r>
            <a:r>
              <a:rPr sz="1106" dirty="0"/>
              <a:t> </a:t>
            </a:r>
            <a:r>
              <a:rPr sz="1106" dirty="0" err="1"/>
              <a:t>chaine</a:t>
            </a:r>
            <a:r>
              <a:rPr sz="1106" dirty="0"/>
              <a:t> = </a:t>
            </a:r>
            <a:r>
              <a:rPr sz="1106" dirty="0">
                <a:solidFill>
                  <a:srgbClr val="B4261A"/>
                </a:solidFill>
              </a:rPr>
              <a:t>""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string</a:t>
            </a:r>
            <a:r>
              <a:rPr sz="1106" dirty="0"/>
              <a:t> </a:t>
            </a:r>
            <a:r>
              <a:rPr sz="1106" dirty="0" err="1"/>
              <a:t>descr</a:t>
            </a:r>
            <a:r>
              <a:rPr sz="1106" dirty="0"/>
              <a:t> = </a:t>
            </a:r>
            <a:r>
              <a:rPr sz="1106" dirty="0">
                <a:solidFill>
                  <a:srgbClr val="B4261A"/>
                </a:solidFill>
              </a:rPr>
              <a:t>""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int</a:t>
            </a:r>
            <a:r>
              <a:rPr sz="1106" dirty="0"/>
              <a:t> </a:t>
            </a:r>
            <a:r>
              <a:rPr sz="1106" dirty="0" err="1"/>
              <a:t>qte</a:t>
            </a:r>
            <a:r>
              <a:rPr sz="1106" dirty="0"/>
              <a:t>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decimal</a:t>
            </a:r>
            <a:r>
              <a:rPr sz="1106" dirty="0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 dirty="0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while</a:t>
            </a:r>
            <a:r>
              <a:rPr sz="1106" dirty="0"/>
              <a:t> (</a:t>
            </a:r>
            <a:r>
              <a:rPr sz="1106" dirty="0" err="1"/>
              <a:t>reader.Read</a:t>
            </a:r>
            <a:r>
              <a:rPr sz="1106" dirty="0"/>
              <a:t>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</a:t>
            </a:r>
            <a:r>
              <a:rPr sz="1106" dirty="0">
                <a:solidFill>
                  <a:srgbClr val="0433FF"/>
                </a:solidFill>
              </a:rPr>
              <a:t>switch</a:t>
            </a:r>
            <a:r>
              <a:rPr sz="1106" dirty="0"/>
              <a:t> (</a:t>
            </a:r>
            <a:r>
              <a:rPr sz="1106" dirty="0" err="1"/>
              <a:t>reader.NodeType</a:t>
            </a:r>
            <a:r>
              <a:rPr sz="1106" dirty="0"/>
              <a:t>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</a:t>
            </a:r>
            <a:r>
              <a:rPr sz="1106" dirty="0">
                <a:solidFill>
                  <a:srgbClr val="0433FF"/>
                </a:solidFill>
              </a:rPr>
              <a:t>case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XmlNodeType</a:t>
            </a:r>
            <a:r>
              <a:rPr sz="1106" dirty="0" err="1"/>
              <a:t>.Element</a:t>
            </a:r>
            <a:r>
              <a:rPr sz="1106" dirty="0"/>
              <a:t>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break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</a:t>
            </a:r>
            <a:r>
              <a:rPr sz="1106" dirty="0">
                <a:solidFill>
                  <a:srgbClr val="0433FF"/>
                </a:solidFill>
              </a:rPr>
              <a:t>case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XmlNodeType</a:t>
            </a:r>
            <a:r>
              <a:rPr sz="1106" dirty="0" err="1"/>
              <a:t>.Text</a:t>
            </a:r>
            <a:r>
              <a:rPr sz="1106" dirty="0"/>
              <a:t>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 err="1"/>
              <a:t>chaine</a:t>
            </a:r>
            <a:r>
              <a:rPr sz="1106" dirty="0"/>
              <a:t> = </a:t>
            </a:r>
            <a:r>
              <a:rPr sz="1106" dirty="0" err="1"/>
              <a:t>reader.Value.Trim</a:t>
            </a:r>
            <a:r>
              <a:rPr sz="1106" dirty="0"/>
              <a:t>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break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</a:t>
            </a:r>
            <a:r>
              <a:rPr sz="1106" dirty="0">
                <a:solidFill>
                  <a:srgbClr val="0433FF"/>
                </a:solidFill>
              </a:rPr>
              <a:t>case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XmlNodeType</a:t>
            </a:r>
            <a:r>
              <a:rPr sz="1106" dirty="0" err="1"/>
              <a:t>.EndElement</a:t>
            </a:r>
            <a:r>
              <a:rPr sz="1106" dirty="0"/>
              <a:t>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"prix"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prix = </a:t>
            </a:r>
            <a:r>
              <a:rPr sz="1106" dirty="0" err="1">
                <a:solidFill>
                  <a:srgbClr val="33A2BD"/>
                </a:solidFill>
              </a:rPr>
              <a:t>Decimal</a:t>
            </a:r>
            <a:r>
              <a:rPr sz="1106" dirty="0" err="1"/>
              <a:t>.Parse</a:t>
            </a:r>
            <a:r>
              <a:rPr sz="1106" dirty="0"/>
              <a:t>(</a:t>
            </a:r>
            <a:r>
              <a:rPr sz="1106" dirty="0" err="1"/>
              <a:t>chaine</a:t>
            </a:r>
            <a:r>
              <a:rPr sz="1106" dirty="0"/>
              <a:t>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"description"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/>
              <a:t>descr</a:t>
            </a:r>
            <a:r>
              <a:rPr sz="1106" dirty="0"/>
              <a:t> = </a:t>
            </a:r>
            <a:r>
              <a:rPr sz="1106" dirty="0" err="1"/>
              <a:t>chaine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 err="1">
                <a:solidFill>
                  <a:srgbClr val="B4261A"/>
                </a:solidFill>
              </a:rPr>
              <a:t>quantite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/>
              <a:t>qte</a:t>
            </a:r>
            <a:r>
              <a:rPr sz="1106" dirty="0"/>
              <a:t> = </a:t>
            </a:r>
            <a:r>
              <a:rPr sz="1106" dirty="0">
                <a:solidFill>
                  <a:srgbClr val="33A2BD"/>
                </a:solidFill>
              </a:rPr>
              <a:t>Int32</a:t>
            </a:r>
            <a:r>
              <a:rPr sz="1106" dirty="0"/>
              <a:t>.Parse(</a:t>
            </a:r>
            <a:r>
              <a:rPr sz="1106" dirty="0" err="1"/>
              <a:t>chaine</a:t>
            </a:r>
            <a:r>
              <a:rPr sz="1106" dirty="0"/>
              <a:t>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"item"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 item = </a:t>
            </a:r>
            <a:r>
              <a:rPr sz="1106" dirty="0">
                <a:solidFill>
                  <a:srgbClr val="0433FF"/>
                </a:solidFill>
              </a:rPr>
              <a:t>new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(</a:t>
            </a:r>
            <a:r>
              <a:rPr sz="1106" dirty="0" err="1"/>
              <a:t>descr</a:t>
            </a:r>
            <a:r>
              <a:rPr sz="1106" dirty="0"/>
              <a:t>, </a:t>
            </a:r>
            <a:r>
              <a:rPr sz="1106" dirty="0" err="1"/>
              <a:t>qte</a:t>
            </a:r>
            <a:r>
              <a:rPr sz="1106" dirty="0"/>
              <a:t>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/>
              <a:t>items.Add</a:t>
            </a:r>
            <a:r>
              <a:rPr sz="1106" dirty="0"/>
              <a:t>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break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} </a:t>
            </a:r>
            <a:r>
              <a:rPr sz="1106" dirty="0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} </a:t>
            </a:r>
            <a:r>
              <a:rPr sz="1106" dirty="0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} </a:t>
            </a:r>
            <a:r>
              <a:rPr sz="1106" dirty="0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 err="1">
                <a:solidFill>
                  <a:srgbClr val="33A2BD"/>
                </a:solidFill>
              </a:rPr>
              <a:t>Console</a:t>
            </a:r>
            <a:r>
              <a:rPr sz="1106" dirty="0" err="1">
                <a:solidFill>
                  <a:srgbClr val="000000"/>
                </a:solidFill>
              </a:rPr>
              <a:t>.WriteLine</a:t>
            </a:r>
            <a:r>
              <a:rPr sz="1106" dirty="0">
                <a:solidFill>
                  <a:srgbClr val="000000"/>
                </a:solidFill>
              </a:rPr>
              <a:t>(</a:t>
            </a:r>
            <a:r>
              <a:rPr sz="1106" dirty="0"/>
              <a:t>"</a:t>
            </a:r>
            <a:r>
              <a:rPr sz="1106" dirty="0" err="1"/>
              <a:t>Nombre</a:t>
            </a:r>
            <a:r>
              <a:rPr sz="1106" dirty="0"/>
              <a:t> </a:t>
            </a:r>
            <a:r>
              <a:rPr sz="1106" dirty="0" err="1"/>
              <a:t>d'items</a:t>
            </a:r>
            <a:r>
              <a:rPr sz="1106" dirty="0"/>
              <a:t>: {0}"</a:t>
            </a:r>
            <a:r>
              <a:rPr sz="1106" dirty="0">
                <a:solidFill>
                  <a:srgbClr val="000000"/>
                </a:solidFill>
              </a:rPr>
              <a:t>, </a:t>
            </a:r>
            <a:r>
              <a:rPr sz="1106" dirty="0" err="1">
                <a:solidFill>
                  <a:srgbClr val="000000"/>
                </a:solidFill>
              </a:rPr>
              <a:t>items.Count</a:t>
            </a:r>
            <a:r>
              <a:rPr sz="1106" dirty="0">
                <a:solidFill>
                  <a:srgbClr val="000000"/>
                </a:solidFill>
              </a:rPr>
              <a:t>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>
                <a:solidFill>
                  <a:srgbClr val="0433FF"/>
                </a:solidFill>
              </a:rPr>
              <a:t>foreach</a:t>
            </a:r>
            <a:r>
              <a:rPr sz="1106" dirty="0"/>
              <a:t> (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 item </a:t>
            </a:r>
            <a:r>
              <a:rPr sz="1106" dirty="0">
                <a:solidFill>
                  <a:srgbClr val="0433FF"/>
                </a:solidFill>
              </a:rPr>
              <a:t>in</a:t>
            </a:r>
            <a:r>
              <a:rPr sz="1106" dirty="0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 err="1">
                <a:solidFill>
                  <a:srgbClr val="33A2BD"/>
                </a:solidFill>
              </a:rPr>
              <a:t>Console</a:t>
            </a:r>
            <a:r>
              <a:rPr sz="1106" dirty="0" err="1"/>
              <a:t>.WriteLine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"{0} -- </a:t>
            </a:r>
            <a:r>
              <a:rPr sz="1106" dirty="0" err="1">
                <a:solidFill>
                  <a:srgbClr val="B4261A"/>
                </a:solidFill>
              </a:rPr>
              <a:t>qte</a:t>
            </a:r>
            <a:r>
              <a:rPr sz="1106" dirty="0">
                <a:solidFill>
                  <a:srgbClr val="B4261A"/>
                </a:solidFill>
              </a:rPr>
              <a:t>: {1} -- prix: {2}"</a:t>
            </a:r>
            <a:r>
              <a:rPr sz="1106" dirty="0"/>
              <a:t>, </a:t>
            </a:r>
            <a:r>
              <a:rPr sz="1106" dirty="0" err="1"/>
              <a:t>item.Description</a:t>
            </a:r>
            <a:r>
              <a:rPr sz="1106" dirty="0"/>
              <a:t>, </a:t>
            </a:r>
            <a:r>
              <a:rPr sz="1106" dirty="0" err="1"/>
              <a:t>item.Quantite</a:t>
            </a:r>
            <a:r>
              <a:rPr sz="1106" dirty="0"/>
              <a:t>, </a:t>
            </a:r>
            <a:r>
              <a:rPr sz="1106" dirty="0" err="1"/>
              <a:t>item.PrixVente</a:t>
            </a:r>
            <a:r>
              <a:rPr sz="1106" dirty="0"/>
              <a:t>);</a:t>
            </a:r>
          </a:p>
        </p:txBody>
      </p:sp>
      <p:pic>
        <p:nvPicPr>
          <p:cNvPr id="601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31" y="2809062"/>
            <a:ext cx="4155421" cy="2755041"/>
          </a:xfrm>
          <a:prstGeom prst="rect">
            <a:avLst/>
          </a:prstGeom>
        </p:spPr>
      </p:pic>
      <p:sp>
        <p:nvSpPr>
          <p:cNvPr id="602" name="Rectangle"/>
          <p:cNvSpPr/>
          <p:nvPr/>
        </p:nvSpPr>
        <p:spPr>
          <a:xfrm>
            <a:off x="1203208" y="1745992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603" name="Rectangle"/>
          <p:cNvSpPr/>
          <p:nvPr/>
        </p:nvSpPr>
        <p:spPr>
          <a:xfrm>
            <a:off x="7384175" y="3191671"/>
            <a:ext cx="227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609" name="Ligne de connexion" descr="Ligne de connexion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74" y="2189377"/>
            <a:ext cx="557260" cy="263187"/>
          </a:xfrm>
          <a:prstGeom prst="rect">
            <a:avLst/>
          </a:prstGeom>
        </p:spPr>
      </p:pic>
      <p:sp>
        <p:nvSpPr>
          <p:cNvPr id="605" name="XmlNodeType.Whitespace"/>
          <p:cNvSpPr txBox="1"/>
          <p:nvPr/>
        </p:nvSpPr>
        <p:spPr>
          <a:xfrm>
            <a:off x="2860739" y="2109196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XmlNodeType.Whitespace</a:t>
            </a: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2417431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276429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08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3274257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46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 animBg="1" advAuto="0"/>
      <p:bldP spid="603" grpId="0" animBg="1" advAuto="0"/>
      <p:bldP spid="609" grpId="0" animBg="1" advAuto="0"/>
      <p:bldP spid="605" grpId="0" animBg="1" advAuto="0"/>
      <p:bldP spid="606" grpId="0" animBg="1" advAuto="0"/>
      <p:bldP spid="607" grpId="0" animBg="1" advAuto="0"/>
      <p:bldP spid="608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List&lt;ItemVente&gt; items = new List&lt;ItemVente&gt;();…"/>
          <p:cNvSpPr txBox="1"/>
          <p:nvPr/>
        </p:nvSpPr>
        <p:spPr>
          <a:xfrm>
            <a:off x="492488" y="310670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>
                <a:solidFill>
                  <a:srgbClr val="33A2BD"/>
                </a:solidFill>
              </a:rPr>
              <a:t>List</a:t>
            </a:r>
            <a:r>
              <a:rPr sz="1106" dirty="0"/>
              <a:t>&lt;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&gt; items = </a:t>
            </a:r>
            <a:r>
              <a:rPr sz="1106" dirty="0">
                <a:solidFill>
                  <a:srgbClr val="0433FF"/>
                </a:solidFill>
              </a:rPr>
              <a:t>new</a:t>
            </a:r>
            <a:r>
              <a:rPr sz="1106" dirty="0"/>
              <a:t> </a:t>
            </a:r>
            <a:r>
              <a:rPr sz="1106" dirty="0">
                <a:solidFill>
                  <a:srgbClr val="33A2BD"/>
                </a:solidFill>
              </a:rPr>
              <a:t>List</a:t>
            </a:r>
            <a:r>
              <a:rPr sz="1106" dirty="0"/>
              <a:t>&lt;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>
                <a:solidFill>
                  <a:srgbClr val="0433FF"/>
                </a:solidFill>
              </a:rPr>
              <a:t>using</a:t>
            </a:r>
            <a:r>
              <a:rPr sz="1106" dirty="0"/>
              <a:t> (</a:t>
            </a:r>
            <a:r>
              <a:rPr sz="1106" dirty="0" err="1">
                <a:solidFill>
                  <a:srgbClr val="33A2BD"/>
                </a:solidFill>
              </a:rPr>
              <a:t>XmlReader</a:t>
            </a:r>
            <a:r>
              <a:rPr sz="1106" dirty="0"/>
              <a:t> reader = </a:t>
            </a:r>
            <a:r>
              <a:rPr sz="1106" dirty="0" err="1">
                <a:solidFill>
                  <a:srgbClr val="33A2BD"/>
                </a:solidFill>
              </a:rPr>
              <a:t>XmlReader</a:t>
            </a:r>
            <a:r>
              <a:rPr sz="1106" dirty="0" err="1"/>
              <a:t>.Create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 err="1">
                <a:solidFill>
                  <a:srgbClr val="B4261A"/>
                </a:solidFill>
              </a:rPr>
              <a:t>items.xml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string</a:t>
            </a:r>
            <a:r>
              <a:rPr sz="1106" dirty="0"/>
              <a:t> </a:t>
            </a:r>
            <a:r>
              <a:rPr sz="1106" dirty="0" err="1"/>
              <a:t>chaine</a:t>
            </a:r>
            <a:r>
              <a:rPr sz="1106" dirty="0"/>
              <a:t> = </a:t>
            </a:r>
            <a:r>
              <a:rPr sz="1106" dirty="0">
                <a:solidFill>
                  <a:srgbClr val="B4261A"/>
                </a:solidFill>
              </a:rPr>
              <a:t>""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string</a:t>
            </a:r>
            <a:r>
              <a:rPr sz="1106" dirty="0"/>
              <a:t> </a:t>
            </a:r>
            <a:r>
              <a:rPr sz="1106" dirty="0" err="1"/>
              <a:t>descr</a:t>
            </a:r>
            <a:r>
              <a:rPr sz="1106" dirty="0"/>
              <a:t> = </a:t>
            </a:r>
            <a:r>
              <a:rPr sz="1106" dirty="0">
                <a:solidFill>
                  <a:srgbClr val="B4261A"/>
                </a:solidFill>
              </a:rPr>
              <a:t>""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int</a:t>
            </a:r>
            <a:r>
              <a:rPr sz="1106" dirty="0"/>
              <a:t> </a:t>
            </a:r>
            <a:r>
              <a:rPr sz="1106" dirty="0" err="1"/>
              <a:t>qte</a:t>
            </a:r>
            <a:r>
              <a:rPr sz="1106" dirty="0"/>
              <a:t>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decimal</a:t>
            </a:r>
            <a:r>
              <a:rPr sz="1106" dirty="0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 dirty="0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</a:t>
            </a:r>
            <a:r>
              <a:rPr sz="1106" dirty="0">
                <a:solidFill>
                  <a:srgbClr val="0433FF"/>
                </a:solidFill>
              </a:rPr>
              <a:t>while</a:t>
            </a:r>
            <a:r>
              <a:rPr sz="1106" dirty="0"/>
              <a:t> (</a:t>
            </a:r>
            <a:r>
              <a:rPr sz="1106" dirty="0" err="1"/>
              <a:t>reader.Read</a:t>
            </a:r>
            <a:r>
              <a:rPr sz="1106" dirty="0"/>
              <a:t>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</a:t>
            </a:r>
            <a:r>
              <a:rPr sz="1106" dirty="0">
                <a:solidFill>
                  <a:srgbClr val="0433FF"/>
                </a:solidFill>
              </a:rPr>
              <a:t>switch</a:t>
            </a:r>
            <a:r>
              <a:rPr sz="1106" dirty="0"/>
              <a:t> (</a:t>
            </a:r>
            <a:r>
              <a:rPr sz="1106" dirty="0" err="1"/>
              <a:t>reader.NodeType</a:t>
            </a:r>
            <a:r>
              <a:rPr sz="1106" dirty="0"/>
              <a:t>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</a:t>
            </a:r>
            <a:r>
              <a:rPr sz="1106" dirty="0">
                <a:solidFill>
                  <a:srgbClr val="0433FF"/>
                </a:solidFill>
              </a:rPr>
              <a:t>case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XmlNodeType</a:t>
            </a:r>
            <a:r>
              <a:rPr sz="1106" dirty="0" err="1"/>
              <a:t>.Element</a:t>
            </a:r>
            <a:r>
              <a:rPr sz="1106" dirty="0"/>
              <a:t>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break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</a:t>
            </a:r>
            <a:r>
              <a:rPr sz="1106" dirty="0">
                <a:solidFill>
                  <a:srgbClr val="0433FF"/>
                </a:solidFill>
              </a:rPr>
              <a:t>case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XmlNodeType</a:t>
            </a:r>
            <a:r>
              <a:rPr sz="1106" dirty="0" err="1"/>
              <a:t>.Text</a:t>
            </a:r>
            <a:r>
              <a:rPr sz="1106" dirty="0"/>
              <a:t>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 err="1"/>
              <a:t>chaine</a:t>
            </a:r>
            <a:r>
              <a:rPr sz="1106" dirty="0"/>
              <a:t> = </a:t>
            </a:r>
            <a:r>
              <a:rPr sz="1106" dirty="0" err="1"/>
              <a:t>reader.Value.Trim</a:t>
            </a:r>
            <a:r>
              <a:rPr sz="1106" dirty="0"/>
              <a:t>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break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</a:t>
            </a:r>
            <a:r>
              <a:rPr sz="1106" dirty="0">
                <a:solidFill>
                  <a:srgbClr val="0433FF"/>
                </a:solidFill>
              </a:rPr>
              <a:t>case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XmlNodeType</a:t>
            </a:r>
            <a:r>
              <a:rPr sz="1106" dirty="0" err="1"/>
              <a:t>.EndElement</a:t>
            </a:r>
            <a:r>
              <a:rPr sz="1106" dirty="0"/>
              <a:t>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"prix"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prix = </a:t>
            </a:r>
            <a:r>
              <a:rPr sz="1106" dirty="0" err="1">
                <a:solidFill>
                  <a:srgbClr val="33A2BD"/>
                </a:solidFill>
              </a:rPr>
              <a:t>Decimal</a:t>
            </a:r>
            <a:r>
              <a:rPr sz="1106" dirty="0" err="1"/>
              <a:t>.Parse</a:t>
            </a:r>
            <a:r>
              <a:rPr sz="1106" dirty="0"/>
              <a:t>(</a:t>
            </a:r>
            <a:r>
              <a:rPr sz="1106" dirty="0" err="1"/>
              <a:t>chaine</a:t>
            </a:r>
            <a:r>
              <a:rPr sz="1106" dirty="0"/>
              <a:t>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"description"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/>
              <a:t>descr</a:t>
            </a:r>
            <a:r>
              <a:rPr sz="1106" dirty="0"/>
              <a:t> = </a:t>
            </a:r>
            <a:r>
              <a:rPr sz="1106" dirty="0" err="1"/>
              <a:t>chaine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 err="1">
                <a:solidFill>
                  <a:srgbClr val="B4261A"/>
                </a:solidFill>
              </a:rPr>
              <a:t>quantite</a:t>
            </a:r>
            <a:r>
              <a:rPr sz="1106" dirty="0">
                <a:solidFill>
                  <a:srgbClr val="B4261A"/>
                </a:solidFill>
              </a:rPr>
              <a:t>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/>
              <a:t>qte</a:t>
            </a:r>
            <a:r>
              <a:rPr sz="1106" dirty="0"/>
              <a:t> = </a:t>
            </a:r>
            <a:r>
              <a:rPr sz="1106" dirty="0">
                <a:solidFill>
                  <a:srgbClr val="33A2BD"/>
                </a:solidFill>
              </a:rPr>
              <a:t>Int32</a:t>
            </a:r>
            <a:r>
              <a:rPr sz="1106" dirty="0"/>
              <a:t>.Parse(</a:t>
            </a:r>
            <a:r>
              <a:rPr sz="1106" dirty="0" err="1"/>
              <a:t>chaine</a:t>
            </a:r>
            <a:r>
              <a:rPr sz="1106" dirty="0"/>
              <a:t>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if</a:t>
            </a:r>
            <a:r>
              <a:rPr sz="1106" dirty="0"/>
              <a:t> (</a:t>
            </a:r>
            <a:r>
              <a:rPr sz="1106" dirty="0" err="1"/>
              <a:t>reader.Name.Equals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"item"</a:t>
            </a:r>
            <a:r>
              <a:rPr sz="1106" dirty="0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 item = </a:t>
            </a:r>
            <a:r>
              <a:rPr sz="1106" dirty="0">
                <a:solidFill>
                  <a:srgbClr val="0433FF"/>
                </a:solidFill>
              </a:rPr>
              <a:t>new</a:t>
            </a:r>
            <a:r>
              <a:rPr sz="1106" dirty="0"/>
              <a:t> 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(</a:t>
            </a:r>
            <a:r>
              <a:rPr sz="1106" dirty="0" err="1"/>
              <a:t>descr</a:t>
            </a:r>
            <a:r>
              <a:rPr sz="1106" dirty="0"/>
              <a:t>, </a:t>
            </a:r>
            <a:r>
              <a:rPr sz="1106" dirty="0" err="1"/>
              <a:t>qte</a:t>
            </a:r>
            <a:r>
              <a:rPr sz="1106" dirty="0"/>
              <a:t>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  </a:t>
            </a:r>
            <a:r>
              <a:rPr sz="1106" dirty="0" err="1"/>
              <a:t>items.Add</a:t>
            </a:r>
            <a:r>
              <a:rPr sz="1106" dirty="0"/>
              <a:t>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      </a:t>
            </a:r>
            <a:r>
              <a:rPr sz="1106" dirty="0">
                <a:solidFill>
                  <a:srgbClr val="0433FF"/>
                </a:solidFill>
              </a:rPr>
              <a:t>break</a:t>
            </a:r>
            <a:r>
              <a:rPr sz="1106" dirty="0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  } </a:t>
            </a:r>
            <a:r>
              <a:rPr sz="1106" dirty="0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  } </a:t>
            </a:r>
            <a:r>
              <a:rPr sz="1106" dirty="0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/>
              <a:t>} </a:t>
            </a:r>
            <a:r>
              <a:rPr sz="1106" dirty="0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 err="1">
                <a:solidFill>
                  <a:srgbClr val="33A2BD"/>
                </a:solidFill>
              </a:rPr>
              <a:t>Console</a:t>
            </a:r>
            <a:r>
              <a:rPr sz="1106" dirty="0" err="1">
                <a:solidFill>
                  <a:srgbClr val="000000"/>
                </a:solidFill>
              </a:rPr>
              <a:t>.WriteLine</a:t>
            </a:r>
            <a:r>
              <a:rPr sz="1106" dirty="0">
                <a:solidFill>
                  <a:srgbClr val="000000"/>
                </a:solidFill>
              </a:rPr>
              <a:t>(</a:t>
            </a:r>
            <a:r>
              <a:rPr sz="1106" dirty="0"/>
              <a:t>"</a:t>
            </a:r>
            <a:r>
              <a:rPr sz="1106" dirty="0" err="1"/>
              <a:t>Nombre</a:t>
            </a:r>
            <a:r>
              <a:rPr sz="1106" dirty="0"/>
              <a:t> </a:t>
            </a:r>
            <a:r>
              <a:rPr sz="1106" dirty="0" err="1"/>
              <a:t>d'items</a:t>
            </a:r>
            <a:r>
              <a:rPr sz="1106" dirty="0"/>
              <a:t>: {0}"</a:t>
            </a:r>
            <a:r>
              <a:rPr sz="1106" dirty="0">
                <a:solidFill>
                  <a:srgbClr val="000000"/>
                </a:solidFill>
              </a:rPr>
              <a:t>, </a:t>
            </a:r>
            <a:r>
              <a:rPr sz="1106" dirty="0" err="1">
                <a:solidFill>
                  <a:srgbClr val="000000"/>
                </a:solidFill>
              </a:rPr>
              <a:t>items.Count</a:t>
            </a:r>
            <a:r>
              <a:rPr sz="1106" dirty="0">
                <a:solidFill>
                  <a:srgbClr val="000000"/>
                </a:solidFill>
              </a:rPr>
              <a:t>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>
                <a:solidFill>
                  <a:srgbClr val="0433FF"/>
                </a:solidFill>
              </a:rPr>
              <a:t>foreach</a:t>
            </a:r>
            <a:r>
              <a:rPr sz="1106" dirty="0"/>
              <a:t> (</a:t>
            </a:r>
            <a:r>
              <a:rPr sz="1106" dirty="0" err="1">
                <a:solidFill>
                  <a:srgbClr val="33A2BD"/>
                </a:solidFill>
              </a:rPr>
              <a:t>ItemVente</a:t>
            </a:r>
            <a:r>
              <a:rPr sz="1106" dirty="0"/>
              <a:t> item </a:t>
            </a:r>
            <a:r>
              <a:rPr sz="1106" dirty="0">
                <a:solidFill>
                  <a:srgbClr val="0433FF"/>
                </a:solidFill>
              </a:rPr>
              <a:t>in</a:t>
            </a:r>
            <a:r>
              <a:rPr sz="1106" dirty="0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 dirty="0" err="1">
                <a:solidFill>
                  <a:srgbClr val="33A2BD"/>
                </a:solidFill>
              </a:rPr>
              <a:t>Console</a:t>
            </a:r>
            <a:r>
              <a:rPr sz="1106" dirty="0" err="1"/>
              <a:t>.WriteLine</a:t>
            </a:r>
            <a:r>
              <a:rPr sz="1106" dirty="0"/>
              <a:t>(</a:t>
            </a:r>
            <a:r>
              <a:rPr sz="1106" dirty="0">
                <a:solidFill>
                  <a:srgbClr val="B4261A"/>
                </a:solidFill>
              </a:rPr>
              <a:t>"{0} -- </a:t>
            </a:r>
            <a:r>
              <a:rPr sz="1106" dirty="0" err="1">
                <a:solidFill>
                  <a:srgbClr val="B4261A"/>
                </a:solidFill>
              </a:rPr>
              <a:t>qte</a:t>
            </a:r>
            <a:r>
              <a:rPr sz="1106" dirty="0">
                <a:solidFill>
                  <a:srgbClr val="B4261A"/>
                </a:solidFill>
              </a:rPr>
              <a:t>: {1} -- prix: {2}"</a:t>
            </a:r>
            <a:r>
              <a:rPr sz="1106" dirty="0"/>
              <a:t>, </a:t>
            </a:r>
            <a:r>
              <a:rPr sz="1106" dirty="0" err="1"/>
              <a:t>item.Description</a:t>
            </a:r>
            <a:r>
              <a:rPr sz="1106" dirty="0"/>
              <a:t>, </a:t>
            </a:r>
            <a:r>
              <a:rPr sz="1106" dirty="0" err="1"/>
              <a:t>item.Quantite</a:t>
            </a:r>
            <a:r>
              <a:rPr sz="1106" dirty="0"/>
              <a:t>, </a:t>
            </a:r>
            <a:r>
              <a:rPr sz="1106" dirty="0" err="1"/>
              <a:t>item.PrixVente</a:t>
            </a:r>
            <a:r>
              <a:rPr sz="1106" dirty="0"/>
              <a:t>);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rcRect l="6215" t="6278" r="6288" b="6385"/>
          <a:stretch>
            <a:fillRect/>
          </a:stretch>
        </p:blipFill>
        <p:spPr>
          <a:xfrm>
            <a:off x="637886" y="2429292"/>
            <a:ext cx="295370" cy="29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551" extrusionOk="0">
                <a:moveTo>
                  <a:pt x="10703" y="0"/>
                </a:moveTo>
                <a:cubicBezTo>
                  <a:pt x="9974" y="1"/>
                  <a:pt x="9235" y="46"/>
                  <a:pt x="8738" y="135"/>
                </a:cubicBezTo>
                <a:cubicBezTo>
                  <a:pt x="8048" y="258"/>
                  <a:pt x="6408" y="780"/>
                  <a:pt x="6167" y="955"/>
                </a:cubicBezTo>
                <a:cubicBezTo>
                  <a:pt x="6114" y="993"/>
                  <a:pt x="5956" y="1055"/>
                  <a:pt x="5812" y="1089"/>
                </a:cubicBezTo>
                <a:cubicBezTo>
                  <a:pt x="5466" y="1173"/>
                  <a:pt x="3768" y="2459"/>
                  <a:pt x="3138" y="3118"/>
                </a:cubicBezTo>
                <a:cubicBezTo>
                  <a:pt x="2532" y="3753"/>
                  <a:pt x="2015" y="4347"/>
                  <a:pt x="2015" y="4401"/>
                </a:cubicBezTo>
                <a:cubicBezTo>
                  <a:pt x="2015" y="4423"/>
                  <a:pt x="1912" y="4576"/>
                  <a:pt x="1794" y="4745"/>
                </a:cubicBezTo>
                <a:cubicBezTo>
                  <a:pt x="1099" y="5735"/>
                  <a:pt x="578" y="6977"/>
                  <a:pt x="301" y="8280"/>
                </a:cubicBezTo>
                <a:cubicBezTo>
                  <a:pt x="239" y="8572"/>
                  <a:pt x="144" y="8994"/>
                  <a:pt x="94" y="9220"/>
                </a:cubicBezTo>
                <a:cubicBezTo>
                  <a:pt x="15" y="9583"/>
                  <a:pt x="-14" y="10218"/>
                  <a:pt x="6" y="10891"/>
                </a:cubicBezTo>
                <a:cubicBezTo>
                  <a:pt x="26" y="11565"/>
                  <a:pt x="92" y="12283"/>
                  <a:pt x="198" y="12816"/>
                </a:cubicBezTo>
                <a:cubicBezTo>
                  <a:pt x="416" y="13916"/>
                  <a:pt x="588" y="14473"/>
                  <a:pt x="922" y="15173"/>
                </a:cubicBezTo>
                <a:cubicBezTo>
                  <a:pt x="1047" y="15435"/>
                  <a:pt x="1158" y="15689"/>
                  <a:pt x="1158" y="15740"/>
                </a:cubicBezTo>
                <a:cubicBezTo>
                  <a:pt x="1158" y="15791"/>
                  <a:pt x="1266" y="15972"/>
                  <a:pt x="1395" y="16143"/>
                </a:cubicBezTo>
                <a:cubicBezTo>
                  <a:pt x="1524" y="16314"/>
                  <a:pt x="1609" y="16478"/>
                  <a:pt x="1587" y="16501"/>
                </a:cubicBezTo>
                <a:cubicBezTo>
                  <a:pt x="1531" y="16557"/>
                  <a:pt x="2468" y="17745"/>
                  <a:pt x="3049" y="18351"/>
                </a:cubicBezTo>
                <a:cubicBezTo>
                  <a:pt x="4145" y="19491"/>
                  <a:pt x="5214" y="20190"/>
                  <a:pt x="6876" y="20857"/>
                </a:cubicBezTo>
                <a:cubicBezTo>
                  <a:pt x="7112" y="20952"/>
                  <a:pt x="7392" y="21066"/>
                  <a:pt x="7497" y="21111"/>
                </a:cubicBezTo>
                <a:cubicBezTo>
                  <a:pt x="7701" y="21199"/>
                  <a:pt x="9070" y="21460"/>
                  <a:pt x="9698" y="21529"/>
                </a:cubicBezTo>
                <a:cubicBezTo>
                  <a:pt x="10355" y="21600"/>
                  <a:pt x="12135" y="21490"/>
                  <a:pt x="12890" y="21335"/>
                </a:cubicBezTo>
                <a:cubicBezTo>
                  <a:pt x="13806" y="21146"/>
                  <a:pt x="14392" y="20945"/>
                  <a:pt x="15475" y="20454"/>
                </a:cubicBezTo>
                <a:cubicBezTo>
                  <a:pt x="15873" y="20274"/>
                  <a:pt x="16989" y="19539"/>
                  <a:pt x="17499" y="19127"/>
                </a:cubicBezTo>
                <a:cubicBezTo>
                  <a:pt x="18219" y="18546"/>
                  <a:pt x="19931" y="16614"/>
                  <a:pt x="19819" y="16501"/>
                </a:cubicBezTo>
                <a:cubicBezTo>
                  <a:pt x="19797" y="16478"/>
                  <a:pt x="19882" y="16314"/>
                  <a:pt x="20011" y="16143"/>
                </a:cubicBezTo>
                <a:cubicBezTo>
                  <a:pt x="20140" y="15972"/>
                  <a:pt x="20248" y="15772"/>
                  <a:pt x="20248" y="15695"/>
                </a:cubicBezTo>
                <a:cubicBezTo>
                  <a:pt x="20248" y="15618"/>
                  <a:pt x="20275" y="15507"/>
                  <a:pt x="20322" y="15457"/>
                </a:cubicBezTo>
                <a:cubicBezTo>
                  <a:pt x="20529" y="15230"/>
                  <a:pt x="21017" y="13736"/>
                  <a:pt x="21193" y="12771"/>
                </a:cubicBezTo>
                <a:cubicBezTo>
                  <a:pt x="21586" y="10625"/>
                  <a:pt x="21365" y="8580"/>
                  <a:pt x="20514" y="6460"/>
                </a:cubicBezTo>
                <a:cubicBezTo>
                  <a:pt x="20314" y="5962"/>
                  <a:pt x="20091" y="5490"/>
                  <a:pt x="20011" y="5401"/>
                </a:cubicBezTo>
                <a:cubicBezTo>
                  <a:pt x="19931" y="5312"/>
                  <a:pt x="19863" y="5194"/>
                  <a:pt x="19863" y="5147"/>
                </a:cubicBezTo>
                <a:cubicBezTo>
                  <a:pt x="19863" y="5005"/>
                  <a:pt x="18700" y="3535"/>
                  <a:pt x="18223" y="3074"/>
                </a:cubicBezTo>
                <a:cubicBezTo>
                  <a:pt x="17513" y="2386"/>
                  <a:pt x="17080" y="2016"/>
                  <a:pt x="16968" y="2014"/>
                </a:cubicBezTo>
                <a:cubicBezTo>
                  <a:pt x="16910" y="2013"/>
                  <a:pt x="16751" y="1907"/>
                  <a:pt x="16628" y="1776"/>
                </a:cubicBezTo>
                <a:cubicBezTo>
                  <a:pt x="16504" y="1644"/>
                  <a:pt x="16359" y="1537"/>
                  <a:pt x="16303" y="1537"/>
                </a:cubicBezTo>
                <a:cubicBezTo>
                  <a:pt x="16246" y="1537"/>
                  <a:pt x="16106" y="1451"/>
                  <a:pt x="15992" y="1343"/>
                </a:cubicBezTo>
                <a:cubicBezTo>
                  <a:pt x="15661" y="1029"/>
                  <a:pt x="13816" y="369"/>
                  <a:pt x="12609" y="135"/>
                </a:cubicBezTo>
                <a:cubicBezTo>
                  <a:pt x="12154" y="46"/>
                  <a:pt x="11432" y="0"/>
                  <a:pt x="107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14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1" y="2809062"/>
            <a:ext cx="4155421" cy="2755041"/>
          </a:xfrm>
          <a:prstGeom prst="rect">
            <a:avLst/>
          </a:prstGeom>
        </p:spPr>
      </p:pic>
      <p:sp>
        <p:nvSpPr>
          <p:cNvPr id="615" name="Rectangle"/>
          <p:cNvSpPr/>
          <p:nvPr/>
        </p:nvSpPr>
        <p:spPr>
          <a:xfrm>
            <a:off x="1203208" y="1745992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616" name="Rectangle"/>
          <p:cNvSpPr/>
          <p:nvPr/>
        </p:nvSpPr>
        <p:spPr>
          <a:xfrm>
            <a:off x="5348283" y="3346414"/>
            <a:ext cx="621643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621" name="Ligne de connexion" descr="Ligne de connexion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4" y="2189377"/>
            <a:ext cx="557260" cy="263187"/>
          </a:xfrm>
          <a:prstGeom prst="rect">
            <a:avLst/>
          </a:prstGeom>
        </p:spPr>
      </p:pic>
      <p:sp>
        <p:nvSpPr>
          <p:cNvPr id="618" name="XmlNodeType.Element"/>
          <p:cNvSpPr txBox="1"/>
          <p:nvPr/>
        </p:nvSpPr>
        <p:spPr>
          <a:xfrm>
            <a:off x="2860739" y="2109196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XmlNodeType.Element</a:t>
            </a:r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276429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20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3274257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366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" grpId="0" animBg="1" advAuto="0"/>
      <p:bldP spid="615" grpId="0" animBg="1" advAuto="0"/>
      <p:bldP spid="616" grpId="0" animBg="1" advAuto="0"/>
      <p:bldP spid="621" grpId="0" animBg="1" advAuto="0"/>
      <p:bldP spid="618" grpId="0" animBg="1" advAuto="0"/>
      <p:bldP spid="619" grpId="0" animBg="1" advAuto="0"/>
      <p:bldP spid="620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Manipulation de fichiers traditionnels</a:t>
            </a:r>
            <a:endParaRPr sz="48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32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Parsing</a:t>
            </a:r>
            <a:r>
              <a:rPr lang="fr-CA" sz="3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XML (DOM et Streaming)</a:t>
            </a:r>
            <a:endParaRPr sz="3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ACC7BC-44A7-BD42-AC74-C6A00DCB5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" b="323"/>
          <a:stretch/>
        </p:blipFill>
        <p:spPr bwMode="auto">
          <a:xfrm>
            <a:off x="3682591" y="328245"/>
            <a:ext cx="4826817" cy="48064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105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List&lt;ItemVente&gt; items = new List&lt;ItemVente&gt;();…"/>
          <p:cNvSpPr txBox="1"/>
          <p:nvPr/>
        </p:nvSpPr>
        <p:spPr>
          <a:xfrm>
            <a:off x="492488" y="310670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 items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using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 reader = 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.Create(</a:t>
            </a:r>
            <a:r>
              <a:rPr sz="1106">
                <a:solidFill>
                  <a:srgbClr val="B4261A"/>
                </a:solidFill>
              </a:rPr>
              <a:t>"items.xml"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chaine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descr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int</a:t>
            </a:r>
            <a:r>
              <a:rPr sz="1106"/>
              <a:t> qte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decimal</a:t>
            </a:r>
            <a:r>
              <a:rPr sz="1106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while</a:t>
            </a:r>
            <a:r>
              <a:rPr sz="1106"/>
              <a:t> (reader.Read())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</a:t>
            </a:r>
            <a:r>
              <a:rPr sz="1106">
                <a:solidFill>
                  <a:srgbClr val="0433FF"/>
                </a:solidFill>
              </a:rPr>
              <a:t>switch</a:t>
            </a:r>
            <a:r>
              <a:rPr sz="1106"/>
              <a:t> (reader.NodeType)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.Text: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chaine = reader.Value.Trim();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.EndElement: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"prix"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prix = </a:t>
            </a:r>
            <a:r>
              <a:rPr sz="1106">
                <a:solidFill>
                  <a:srgbClr val="33A2BD"/>
                </a:solidFill>
              </a:rPr>
              <a:t>Decimal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"description"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descr = chaine;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"quantite"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qte = </a:t>
            </a:r>
            <a:r>
              <a:rPr sz="1106">
                <a:solidFill>
                  <a:srgbClr val="33A2BD"/>
                </a:solidFill>
              </a:rPr>
              <a:t>Int32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"item"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(descr, qte,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items.Add(item);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} </a:t>
            </a:r>
            <a:r>
              <a:rPr sz="1106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} </a:t>
            </a:r>
            <a:r>
              <a:rPr sz="1106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} </a:t>
            </a:r>
            <a:r>
              <a:rPr sz="1106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>
                <a:solidFill>
                  <a:srgbClr val="000000"/>
                </a:solidFill>
              </a:rPr>
              <a:t>.WriteLine(</a:t>
            </a:r>
            <a:r>
              <a:rPr sz="1106"/>
              <a:t>"Nombre d'items: {0}"</a:t>
            </a:r>
            <a:r>
              <a:rPr sz="1106">
                <a:solidFill>
                  <a:srgbClr val="000000"/>
                </a:solidFill>
              </a:rPr>
              <a:t>, items.Count);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foreach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</a:t>
            </a:r>
            <a:r>
              <a:rPr sz="1106">
                <a:solidFill>
                  <a:srgbClr val="0433FF"/>
                </a:solidFill>
              </a:rPr>
              <a:t>in</a:t>
            </a:r>
            <a:r>
              <a:rPr sz="1106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/>
              <a:t>.WriteLine(</a:t>
            </a:r>
            <a:r>
              <a:rPr sz="1106">
                <a:solidFill>
                  <a:srgbClr val="B4261A"/>
                </a:solidFill>
              </a:rPr>
              <a:t>"{0} -- qte: {1} -- prix: {2}"</a:t>
            </a:r>
            <a:r>
              <a:rPr sz="1106"/>
              <a:t>, item.Description, item.Quantite, item.PrixVente);</a:t>
            </a:r>
          </a:p>
        </p:txBody>
      </p:sp>
      <p:pic>
        <p:nvPicPr>
          <p:cNvPr id="625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31" y="2809062"/>
            <a:ext cx="4155421" cy="2755041"/>
          </a:xfrm>
          <a:prstGeom prst="rect">
            <a:avLst/>
          </a:prstGeom>
        </p:spPr>
      </p:pic>
      <p:sp>
        <p:nvSpPr>
          <p:cNvPr id="626" name="Rectangle"/>
          <p:cNvSpPr/>
          <p:nvPr/>
        </p:nvSpPr>
        <p:spPr>
          <a:xfrm>
            <a:off x="1203208" y="1745992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627" name="Rectangle"/>
          <p:cNvSpPr/>
          <p:nvPr/>
        </p:nvSpPr>
        <p:spPr>
          <a:xfrm>
            <a:off x="5294162" y="3558341"/>
            <a:ext cx="227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634" name="Ligne de connexion" descr="Ligne de connexion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74" y="2189377"/>
            <a:ext cx="557260" cy="263187"/>
          </a:xfrm>
          <a:prstGeom prst="rect">
            <a:avLst/>
          </a:prstGeom>
        </p:spPr>
      </p:pic>
      <p:sp>
        <p:nvSpPr>
          <p:cNvPr id="629" name="XmlNodeType.Whitespace"/>
          <p:cNvSpPr txBox="1"/>
          <p:nvPr/>
        </p:nvSpPr>
        <p:spPr>
          <a:xfrm>
            <a:off x="2860739" y="2109196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XmlNodeType.Whitespace</a:t>
            </a:r>
          </a:p>
        </p:txBody>
      </p:sp>
      <p:pic>
        <p:nvPicPr>
          <p:cNvPr id="630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2417431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31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276429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3274257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33" name="Rectangle"/>
          <p:cNvSpPr/>
          <p:nvPr/>
        </p:nvSpPr>
        <p:spPr>
          <a:xfrm>
            <a:off x="5959750" y="3379296"/>
            <a:ext cx="227340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</p:spTree>
    <p:extLst>
      <p:ext uri="{BB962C8B-B14F-4D97-AF65-F5344CB8AC3E}">
        <p14:creationId xmlns:p14="http://schemas.microsoft.com/office/powerpoint/2010/main" val="268224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34" grpId="0" animBg="1" advAuto="0"/>
      <p:bldP spid="629" grpId="0" animBg="1" advAuto="0"/>
      <p:bldP spid="630" grpId="0" animBg="1" advAuto="0"/>
      <p:bldP spid="631" grpId="0" animBg="1" advAuto="0"/>
      <p:bldP spid="632" grpId="0" animBg="1" advAuto="0"/>
      <p:bldP spid="633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List&lt;ItemVente&gt; items = new List&lt;ItemVente&gt;();…"/>
          <p:cNvSpPr txBox="1"/>
          <p:nvPr/>
        </p:nvSpPr>
        <p:spPr>
          <a:xfrm>
            <a:off x="492488" y="310670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 items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using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 reader = 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.Create(</a:t>
            </a:r>
            <a:r>
              <a:rPr sz="1106">
                <a:solidFill>
                  <a:srgbClr val="B4261A"/>
                </a:solidFill>
              </a:rPr>
              <a:t>"items.xml"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chaine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descr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int</a:t>
            </a:r>
            <a:r>
              <a:rPr sz="1106"/>
              <a:t> qte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decimal</a:t>
            </a:r>
            <a:r>
              <a:rPr sz="1106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while</a:t>
            </a:r>
            <a:r>
              <a:rPr sz="1106"/>
              <a:t> (reader.Read())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</a:t>
            </a:r>
            <a:r>
              <a:rPr sz="1106">
                <a:solidFill>
                  <a:srgbClr val="0433FF"/>
                </a:solidFill>
              </a:rPr>
              <a:t>switch</a:t>
            </a:r>
            <a:r>
              <a:rPr sz="1106"/>
              <a:t> (reader.NodeType)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.Text: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chaine = reader.Value.Trim();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.EndElement: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"prix"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prix = </a:t>
            </a:r>
            <a:r>
              <a:rPr sz="1106">
                <a:solidFill>
                  <a:srgbClr val="33A2BD"/>
                </a:solidFill>
              </a:rPr>
              <a:t>Decimal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"description"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descr = chaine;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"quantite"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qte = </a:t>
            </a:r>
            <a:r>
              <a:rPr sz="1106">
                <a:solidFill>
                  <a:srgbClr val="33A2BD"/>
                </a:solidFill>
              </a:rPr>
              <a:t>Int32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"item"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(descr, qte,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items.Add(item);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} </a:t>
            </a:r>
            <a:r>
              <a:rPr sz="1106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} </a:t>
            </a:r>
            <a:r>
              <a:rPr sz="1106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} </a:t>
            </a:r>
            <a:r>
              <a:rPr sz="1106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>
                <a:solidFill>
                  <a:srgbClr val="000000"/>
                </a:solidFill>
              </a:rPr>
              <a:t>.WriteLine(</a:t>
            </a:r>
            <a:r>
              <a:rPr sz="1106"/>
              <a:t>"Nombre d'items: {0}"</a:t>
            </a:r>
            <a:r>
              <a:rPr sz="1106">
                <a:solidFill>
                  <a:srgbClr val="000000"/>
                </a:solidFill>
              </a:rPr>
              <a:t>, items.Count);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foreach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</a:t>
            </a:r>
            <a:r>
              <a:rPr sz="1106">
                <a:solidFill>
                  <a:srgbClr val="0433FF"/>
                </a:solidFill>
              </a:rPr>
              <a:t>in</a:t>
            </a:r>
            <a:r>
              <a:rPr sz="1106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/>
              <a:t>.WriteLine(</a:t>
            </a:r>
            <a:r>
              <a:rPr sz="1106">
                <a:solidFill>
                  <a:srgbClr val="B4261A"/>
                </a:solidFill>
              </a:rPr>
              <a:t>"{0} -- qte: {1} -- prix: {2}"</a:t>
            </a:r>
            <a:r>
              <a:rPr sz="1106"/>
              <a:t>, item.Description, item.Quantite, item.PrixVente);</a:t>
            </a:r>
          </a:p>
        </p:txBody>
      </p:sp>
      <p:pic>
        <p:nvPicPr>
          <p:cNvPr id="638" name="Image" descr="Image"/>
          <p:cNvPicPr>
            <a:picLocks noChangeAspect="1"/>
          </p:cNvPicPr>
          <p:nvPr/>
        </p:nvPicPr>
        <p:blipFill>
          <a:blip r:embed="rId2"/>
          <a:srcRect l="6215" t="6278" r="6288" b="6385"/>
          <a:stretch>
            <a:fillRect/>
          </a:stretch>
        </p:blipFill>
        <p:spPr>
          <a:xfrm>
            <a:off x="637886" y="2429292"/>
            <a:ext cx="295370" cy="29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551" extrusionOk="0">
                <a:moveTo>
                  <a:pt x="10703" y="0"/>
                </a:moveTo>
                <a:cubicBezTo>
                  <a:pt x="9974" y="1"/>
                  <a:pt x="9235" y="46"/>
                  <a:pt x="8738" y="135"/>
                </a:cubicBezTo>
                <a:cubicBezTo>
                  <a:pt x="8048" y="258"/>
                  <a:pt x="6408" y="780"/>
                  <a:pt x="6167" y="955"/>
                </a:cubicBezTo>
                <a:cubicBezTo>
                  <a:pt x="6114" y="993"/>
                  <a:pt x="5956" y="1055"/>
                  <a:pt x="5812" y="1089"/>
                </a:cubicBezTo>
                <a:cubicBezTo>
                  <a:pt x="5466" y="1173"/>
                  <a:pt x="3768" y="2459"/>
                  <a:pt x="3138" y="3118"/>
                </a:cubicBezTo>
                <a:cubicBezTo>
                  <a:pt x="2532" y="3753"/>
                  <a:pt x="2015" y="4347"/>
                  <a:pt x="2015" y="4401"/>
                </a:cubicBezTo>
                <a:cubicBezTo>
                  <a:pt x="2015" y="4423"/>
                  <a:pt x="1912" y="4576"/>
                  <a:pt x="1794" y="4745"/>
                </a:cubicBezTo>
                <a:cubicBezTo>
                  <a:pt x="1099" y="5735"/>
                  <a:pt x="578" y="6977"/>
                  <a:pt x="301" y="8280"/>
                </a:cubicBezTo>
                <a:cubicBezTo>
                  <a:pt x="239" y="8572"/>
                  <a:pt x="144" y="8994"/>
                  <a:pt x="94" y="9220"/>
                </a:cubicBezTo>
                <a:cubicBezTo>
                  <a:pt x="15" y="9583"/>
                  <a:pt x="-14" y="10218"/>
                  <a:pt x="6" y="10891"/>
                </a:cubicBezTo>
                <a:cubicBezTo>
                  <a:pt x="26" y="11565"/>
                  <a:pt x="92" y="12283"/>
                  <a:pt x="198" y="12816"/>
                </a:cubicBezTo>
                <a:cubicBezTo>
                  <a:pt x="416" y="13916"/>
                  <a:pt x="588" y="14473"/>
                  <a:pt x="922" y="15173"/>
                </a:cubicBezTo>
                <a:cubicBezTo>
                  <a:pt x="1047" y="15435"/>
                  <a:pt x="1158" y="15689"/>
                  <a:pt x="1158" y="15740"/>
                </a:cubicBezTo>
                <a:cubicBezTo>
                  <a:pt x="1158" y="15791"/>
                  <a:pt x="1266" y="15972"/>
                  <a:pt x="1395" y="16143"/>
                </a:cubicBezTo>
                <a:cubicBezTo>
                  <a:pt x="1524" y="16314"/>
                  <a:pt x="1609" y="16478"/>
                  <a:pt x="1587" y="16501"/>
                </a:cubicBezTo>
                <a:cubicBezTo>
                  <a:pt x="1531" y="16557"/>
                  <a:pt x="2468" y="17745"/>
                  <a:pt x="3049" y="18351"/>
                </a:cubicBezTo>
                <a:cubicBezTo>
                  <a:pt x="4145" y="19491"/>
                  <a:pt x="5214" y="20190"/>
                  <a:pt x="6876" y="20857"/>
                </a:cubicBezTo>
                <a:cubicBezTo>
                  <a:pt x="7112" y="20952"/>
                  <a:pt x="7392" y="21066"/>
                  <a:pt x="7497" y="21111"/>
                </a:cubicBezTo>
                <a:cubicBezTo>
                  <a:pt x="7701" y="21199"/>
                  <a:pt x="9070" y="21460"/>
                  <a:pt x="9698" y="21529"/>
                </a:cubicBezTo>
                <a:cubicBezTo>
                  <a:pt x="10355" y="21600"/>
                  <a:pt x="12135" y="21490"/>
                  <a:pt x="12890" y="21335"/>
                </a:cubicBezTo>
                <a:cubicBezTo>
                  <a:pt x="13806" y="21146"/>
                  <a:pt x="14392" y="20945"/>
                  <a:pt x="15475" y="20454"/>
                </a:cubicBezTo>
                <a:cubicBezTo>
                  <a:pt x="15873" y="20274"/>
                  <a:pt x="16989" y="19539"/>
                  <a:pt x="17499" y="19127"/>
                </a:cubicBezTo>
                <a:cubicBezTo>
                  <a:pt x="18219" y="18546"/>
                  <a:pt x="19931" y="16614"/>
                  <a:pt x="19819" y="16501"/>
                </a:cubicBezTo>
                <a:cubicBezTo>
                  <a:pt x="19797" y="16478"/>
                  <a:pt x="19882" y="16314"/>
                  <a:pt x="20011" y="16143"/>
                </a:cubicBezTo>
                <a:cubicBezTo>
                  <a:pt x="20140" y="15972"/>
                  <a:pt x="20248" y="15772"/>
                  <a:pt x="20248" y="15695"/>
                </a:cubicBezTo>
                <a:cubicBezTo>
                  <a:pt x="20248" y="15618"/>
                  <a:pt x="20275" y="15507"/>
                  <a:pt x="20322" y="15457"/>
                </a:cubicBezTo>
                <a:cubicBezTo>
                  <a:pt x="20529" y="15230"/>
                  <a:pt x="21017" y="13736"/>
                  <a:pt x="21193" y="12771"/>
                </a:cubicBezTo>
                <a:cubicBezTo>
                  <a:pt x="21586" y="10625"/>
                  <a:pt x="21365" y="8580"/>
                  <a:pt x="20514" y="6460"/>
                </a:cubicBezTo>
                <a:cubicBezTo>
                  <a:pt x="20314" y="5962"/>
                  <a:pt x="20091" y="5490"/>
                  <a:pt x="20011" y="5401"/>
                </a:cubicBezTo>
                <a:cubicBezTo>
                  <a:pt x="19931" y="5312"/>
                  <a:pt x="19863" y="5194"/>
                  <a:pt x="19863" y="5147"/>
                </a:cubicBezTo>
                <a:cubicBezTo>
                  <a:pt x="19863" y="5005"/>
                  <a:pt x="18700" y="3535"/>
                  <a:pt x="18223" y="3074"/>
                </a:cubicBezTo>
                <a:cubicBezTo>
                  <a:pt x="17513" y="2386"/>
                  <a:pt x="17080" y="2016"/>
                  <a:pt x="16968" y="2014"/>
                </a:cubicBezTo>
                <a:cubicBezTo>
                  <a:pt x="16910" y="2013"/>
                  <a:pt x="16751" y="1907"/>
                  <a:pt x="16628" y="1776"/>
                </a:cubicBezTo>
                <a:cubicBezTo>
                  <a:pt x="16504" y="1644"/>
                  <a:pt x="16359" y="1537"/>
                  <a:pt x="16303" y="1537"/>
                </a:cubicBezTo>
                <a:cubicBezTo>
                  <a:pt x="16246" y="1537"/>
                  <a:pt x="16106" y="1451"/>
                  <a:pt x="15992" y="1343"/>
                </a:cubicBezTo>
                <a:cubicBezTo>
                  <a:pt x="15661" y="1029"/>
                  <a:pt x="13816" y="369"/>
                  <a:pt x="12609" y="135"/>
                </a:cubicBezTo>
                <a:cubicBezTo>
                  <a:pt x="12154" y="46"/>
                  <a:pt x="11432" y="0"/>
                  <a:pt x="107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39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1" y="2809062"/>
            <a:ext cx="4155421" cy="2755041"/>
          </a:xfrm>
          <a:prstGeom prst="rect">
            <a:avLst/>
          </a:prstGeom>
        </p:spPr>
      </p:pic>
      <p:sp>
        <p:nvSpPr>
          <p:cNvPr id="640" name="Rectangle"/>
          <p:cNvSpPr/>
          <p:nvPr/>
        </p:nvSpPr>
        <p:spPr>
          <a:xfrm>
            <a:off x="1203208" y="1745992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641" name="Rectangle"/>
          <p:cNvSpPr/>
          <p:nvPr/>
        </p:nvSpPr>
        <p:spPr>
          <a:xfrm>
            <a:off x="5507648" y="3539091"/>
            <a:ext cx="547229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646" name="Ligne de connexion" descr="Ligne de connexion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4" y="2189377"/>
            <a:ext cx="557260" cy="263187"/>
          </a:xfrm>
          <a:prstGeom prst="rect">
            <a:avLst/>
          </a:prstGeom>
        </p:spPr>
      </p:pic>
      <p:sp>
        <p:nvSpPr>
          <p:cNvPr id="643" name="XmlNodeType.Element"/>
          <p:cNvSpPr txBox="1"/>
          <p:nvPr/>
        </p:nvSpPr>
        <p:spPr>
          <a:xfrm>
            <a:off x="2860739" y="2109196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XmlNodeType.Element</a:t>
            </a:r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276429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45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3274257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09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 animBg="1" advAuto="0"/>
      <p:bldP spid="640" grpId="0" animBg="1" advAuto="0"/>
      <p:bldP spid="641" grpId="0" animBg="1" advAuto="0"/>
      <p:bldP spid="646" grpId="0" animBg="1" advAuto="0"/>
      <p:bldP spid="643" grpId="0" animBg="1" advAuto="0"/>
      <p:bldP spid="644" grpId="0" animBg="1" advAuto="0"/>
      <p:bldP spid="645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List&lt;ItemVente&gt; items = new List&lt;ItemVente&gt;();…"/>
          <p:cNvSpPr txBox="1"/>
          <p:nvPr/>
        </p:nvSpPr>
        <p:spPr>
          <a:xfrm>
            <a:off x="492488" y="310670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 items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using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 reader = 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.Create(</a:t>
            </a:r>
            <a:r>
              <a:rPr sz="1106">
                <a:solidFill>
                  <a:srgbClr val="B4261A"/>
                </a:solidFill>
              </a:rPr>
              <a:t>"items.xml"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chaine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descr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int</a:t>
            </a:r>
            <a:r>
              <a:rPr sz="1106"/>
              <a:t> qte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decimal</a:t>
            </a:r>
            <a:r>
              <a:rPr sz="1106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while</a:t>
            </a:r>
            <a:r>
              <a:rPr sz="1106"/>
              <a:t> (reader.Read())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</a:t>
            </a:r>
            <a:r>
              <a:rPr sz="1106">
                <a:solidFill>
                  <a:srgbClr val="0433FF"/>
                </a:solidFill>
              </a:rPr>
              <a:t>switch</a:t>
            </a:r>
            <a:r>
              <a:rPr sz="1106"/>
              <a:t> (reader.NodeType)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.Text: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chaine = reader.Value.Trim();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.EndElement: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"prix"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prix = </a:t>
            </a:r>
            <a:r>
              <a:rPr sz="1106">
                <a:solidFill>
                  <a:srgbClr val="33A2BD"/>
                </a:solidFill>
              </a:rPr>
              <a:t>Decimal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"description"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descr = chaine;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"quantite"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qte = </a:t>
            </a:r>
            <a:r>
              <a:rPr sz="1106">
                <a:solidFill>
                  <a:srgbClr val="33A2BD"/>
                </a:solidFill>
              </a:rPr>
              <a:t>Int32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"item"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(descr, qte,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items.Add(item);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} </a:t>
            </a:r>
            <a:r>
              <a:rPr sz="1106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} </a:t>
            </a:r>
            <a:r>
              <a:rPr sz="1106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} </a:t>
            </a:r>
            <a:r>
              <a:rPr sz="1106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>
                <a:solidFill>
                  <a:srgbClr val="000000"/>
                </a:solidFill>
              </a:rPr>
              <a:t>.WriteLine(</a:t>
            </a:r>
            <a:r>
              <a:rPr sz="1106"/>
              <a:t>"Nombre d'items: {0}"</a:t>
            </a:r>
            <a:r>
              <a:rPr sz="1106">
                <a:solidFill>
                  <a:srgbClr val="000000"/>
                </a:solidFill>
              </a:rPr>
              <a:t>, items.Count);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foreach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</a:t>
            </a:r>
            <a:r>
              <a:rPr sz="1106">
                <a:solidFill>
                  <a:srgbClr val="0433FF"/>
                </a:solidFill>
              </a:rPr>
              <a:t>in</a:t>
            </a:r>
            <a:r>
              <a:rPr sz="1106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/>
              <a:t>.WriteLine(</a:t>
            </a:r>
            <a:r>
              <a:rPr sz="1106">
                <a:solidFill>
                  <a:srgbClr val="B4261A"/>
                </a:solidFill>
              </a:rPr>
              <a:t>"{0} -- qte: {1} -- prix: {2}"</a:t>
            </a:r>
            <a:r>
              <a:rPr sz="1106"/>
              <a:t>, item.Description, item.Quantite, item.PrixVente);</a:t>
            </a:r>
          </a:p>
        </p:txBody>
      </p:sp>
      <p:pic>
        <p:nvPicPr>
          <p:cNvPr id="650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31" y="2809062"/>
            <a:ext cx="4155421" cy="2755041"/>
          </a:xfrm>
          <a:prstGeom prst="rect">
            <a:avLst/>
          </a:prstGeom>
        </p:spPr>
      </p:pic>
      <p:sp>
        <p:nvSpPr>
          <p:cNvPr id="651" name="Rectangle"/>
          <p:cNvSpPr/>
          <p:nvPr/>
        </p:nvSpPr>
        <p:spPr>
          <a:xfrm>
            <a:off x="1203208" y="1745992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652" name="Rectangle"/>
          <p:cNvSpPr/>
          <p:nvPr/>
        </p:nvSpPr>
        <p:spPr>
          <a:xfrm>
            <a:off x="5321722" y="3745266"/>
            <a:ext cx="390026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659" name="Ligne de connexion" descr="Ligne de connexion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74" y="2189377"/>
            <a:ext cx="557260" cy="263187"/>
          </a:xfrm>
          <a:prstGeom prst="rect">
            <a:avLst/>
          </a:prstGeom>
        </p:spPr>
      </p:pic>
      <p:sp>
        <p:nvSpPr>
          <p:cNvPr id="654" name="XmlNodeType.Whitespace"/>
          <p:cNvSpPr txBox="1"/>
          <p:nvPr/>
        </p:nvSpPr>
        <p:spPr>
          <a:xfrm>
            <a:off x="2860739" y="2109196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XmlNodeType.Whitespace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2417431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276429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57" name="Image" descr="Image"/>
          <p:cNvPicPr>
            <a:picLocks noChangeAspect="1"/>
          </p:cNvPicPr>
          <p:nvPr/>
        </p:nvPicPr>
        <p:blipFill>
          <a:blip r:embed="rId4"/>
          <a:srcRect l="16206" t="26689" r="19292" b="26666"/>
          <a:stretch>
            <a:fillRect/>
          </a:stretch>
        </p:blipFill>
        <p:spPr>
          <a:xfrm>
            <a:off x="769616" y="3274257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58" name="Rectangle"/>
          <p:cNvSpPr/>
          <p:nvPr/>
        </p:nvSpPr>
        <p:spPr>
          <a:xfrm>
            <a:off x="6040432" y="3548716"/>
            <a:ext cx="227340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</p:spTree>
    <p:extLst>
      <p:ext uri="{BB962C8B-B14F-4D97-AF65-F5344CB8AC3E}">
        <p14:creationId xmlns:p14="http://schemas.microsoft.com/office/powerpoint/2010/main" val="8364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 animBg="1" advAuto="0"/>
      <p:bldP spid="652" grpId="0" animBg="1" advAuto="0"/>
      <p:bldP spid="659" grpId="0" animBg="1" advAuto="0"/>
      <p:bldP spid="654" grpId="0" animBg="1" advAuto="0"/>
      <p:bldP spid="655" grpId="0" animBg="1" advAuto="0"/>
      <p:bldP spid="656" grpId="0" animBg="1" advAuto="0"/>
      <p:bldP spid="657" grpId="0" animBg="1" advAuto="0"/>
      <p:bldP spid="658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List&lt;ItemVente&gt; items = new List&lt;ItemVente&gt;();…"/>
          <p:cNvSpPr txBox="1"/>
          <p:nvPr/>
        </p:nvSpPr>
        <p:spPr>
          <a:xfrm>
            <a:off x="492488" y="310670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 items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using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 reader = 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.Create(</a:t>
            </a:r>
            <a:r>
              <a:rPr sz="1106">
                <a:solidFill>
                  <a:srgbClr val="B4261A"/>
                </a:solidFill>
              </a:rPr>
              <a:t>"items.xml"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chaine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descr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int</a:t>
            </a:r>
            <a:r>
              <a:rPr sz="1106"/>
              <a:t> qte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decimal</a:t>
            </a:r>
            <a:r>
              <a:rPr sz="1106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while</a:t>
            </a:r>
            <a:r>
              <a:rPr sz="1106"/>
              <a:t> (reader.Read())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</a:t>
            </a:r>
            <a:r>
              <a:rPr sz="1106">
                <a:solidFill>
                  <a:srgbClr val="0433FF"/>
                </a:solidFill>
              </a:rPr>
              <a:t>switch</a:t>
            </a:r>
            <a:r>
              <a:rPr sz="1106"/>
              <a:t> (reader.NodeType)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.Text: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chaine = reader.Value.Trim();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.EndElement: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"prix"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prix = </a:t>
            </a:r>
            <a:r>
              <a:rPr sz="1106">
                <a:solidFill>
                  <a:srgbClr val="33A2BD"/>
                </a:solidFill>
              </a:rPr>
              <a:t>Decimal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"description"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descr = chaine;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"quantite"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qte = </a:t>
            </a:r>
            <a:r>
              <a:rPr sz="1106">
                <a:solidFill>
                  <a:srgbClr val="33A2BD"/>
                </a:solidFill>
              </a:rPr>
              <a:t>Int32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"item"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(descr, qte,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items.Add(item);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} </a:t>
            </a:r>
            <a:r>
              <a:rPr sz="1106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} </a:t>
            </a:r>
            <a:r>
              <a:rPr sz="1106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} </a:t>
            </a:r>
            <a:r>
              <a:rPr sz="1106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>
                <a:solidFill>
                  <a:srgbClr val="000000"/>
                </a:solidFill>
              </a:rPr>
              <a:t>.WriteLine(</a:t>
            </a:r>
            <a:r>
              <a:rPr sz="1106"/>
              <a:t>"Nombre d'items: {0}"</a:t>
            </a:r>
            <a:r>
              <a:rPr sz="1106">
                <a:solidFill>
                  <a:srgbClr val="000000"/>
                </a:solidFill>
              </a:rPr>
              <a:t>, items.Count);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foreach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</a:t>
            </a:r>
            <a:r>
              <a:rPr sz="1106">
                <a:solidFill>
                  <a:srgbClr val="0433FF"/>
                </a:solidFill>
              </a:rPr>
              <a:t>in</a:t>
            </a:r>
            <a:r>
              <a:rPr sz="1106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/>
              <a:t>.WriteLine(</a:t>
            </a:r>
            <a:r>
              <a:rPr sz="1106">
                <a:solidFill>
                  <a:srgbClr val="B4261A"/>
                </a:solidFill>
              </a:rPr>
              <a:t>"{0} -- qte: {1} -- prix: {2}"</a:t>
            </a:r>
            <a:r>
              <a:rPr sz="1106"/>
              <a:t>, item.Description, item.Quantite, item.PrixVente);</a:t>
            </a:r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/>
          <a:srcRect l="6215" t="6278" r="6288" b="6385"/>
          <a:stretch>
            <a:fillRect/>
          </a:stretch>
        </p:blipFill>
        <p:spPr>
          <a:xfrm>
            <a:off x="637886" y="2429292"/>
            <a:ext cx="295370" cy="29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551" extrusionOk="0">
                <a:moveTo>
                  <a:pt x="10703" y="0"/>
                </a:moveTo>
                <a:cubicBezTo>
                  <a:pt x="9974" y="1"/>
                  <a:pt x="9235" y="46"/>
                  <a:pt x="8738" y="135"/>
                </a:cubicBezTo>
                <a:cubicBezTo>
                  <a:pt x="8048" y="258"/>
                  <a:pt x="6408" y="780"/>
                  <a:pt x="6167" y="955"/>
                </a:cubicBezTo>
                <a:cubicBezTo>
                  <a:pt x="6114" y="993"/>
                  <a:pt x="5956" y="1055"/>
                  <a:pt x="5812" y="1089"/>
                </a:cubicBezTo>
                <a:cubicBezTo>
                  <a:pt x="5466" y="1173"/>
                  <a:pt x="3768" y="2459"/>
                  <a:pt x="3138" y="3118"/>
                </a:cubicBezTo>
                <a:cubicBezTo>
                  <a:pt x="2532" y="3753"/>
                  <a:pt x="2015" y="4347"/>
                  <a:pt x="2015" y="4401"/>
                </a:cubicBezTo>
                <a:cubicBezTo>
                  <a:pt x="2015" y="4423"/>
                  <a:pt x="1912" y="4576"/>
                  <a:pt x="1794" y="4745"/>
                </a:cubicBezTo>
                <a:cubicBezTo>
                  <a:pt x="1099" y="5735"/>
                  <a:pt x="578" y="6977"/>
                  <a:pt x="301" y="8280"/>
                </a:cubicBezTo>
                <a:cubicBezTo>
                  <a:pt x="239" y="8572"/>
                  <a:pt x="144" y="8994"/>
                  <a:pt x="94" y="9220"/>
                </a:cubicBezTo>
                <a:cubicBezTo>
                  <a:pt x="15" y="9583"/>
                  <a:pt x="-14" y="10218"/>
                  <a:pt x="6" y="10891"/>
                </a:cubicBezTo>
                <a:cubicBezTo>
                  <a:pt x="26" y="11565"/>
                  <a:pt x="92" y="12283"/>
                  <a:pt x="198" y="12816"/>
                </a:cubicBezTo>
                <a:cubicBezTo>
                  <a:pt x="416" y="13916"/>
                  <a:pt x="588" y="14473"/>
                  <a:pt x="922" y="15173"/>
                </a:cubicBezTo>
                <a:cubicBezTo>
                  <a:pt x="1047" y="15435"/>
                  <a:pt x="1158" y="15689"/>
                  <a:pt x="1158" y="15740"/>
                </a:cubicBezTo>
                <a:cubicBezTo>
                  <a:pt x="1158" y="15791"/>
                  <a:pt x="1266" y="15972"/>
                  <a:pt x="1395" y="16143"/>
                </a:cubicBezTo>
                <a:cubicBezTo>
                  <a:pt x="1524" y="16314"/>
                  <a:pt x="1609" y="16478"/>
                  <a:pt x="1587" y="16501"/>
                </a:cubicBezTo>
                <a:cubicBezTo>
                  <a:pt x="1531" y="16557"/>
                  <a:pt x="2468" y="17745"/>
                  <a:pt x="3049" y="18351"/>
                </a:cubicBezTo>
                <a:cubicBezTo>
                  <a:pt x="4145" y="19491"/>
                  <a:pt x="5214" y="20190"/>
                  <a:pt x="6876" y="20857"/>
                </a:cubicBezTo>
                <a:cubicBezTo>
                  <a:pt x="7112" y="20952"/>
                  <a:pt x="7392" y="21066"/>
                  <a:pt x="7497" y="21111"/>
                </a:cubicBezTo>
                <a:cubicBezTo>
                  <a:pt x="7701" y="21199"/>
                  <a:pt x="9070" y="21460"/>
                  <a:pt x="9698" y="21529"/>
                </a:cubicBezTo>
                <a:cubicBezTo>
                  <a:pt x="10355" y="21600"/>
                  <a:pt x="12135" y="21490"/>
                  <a:pt x="12890" y="21335"/>
                </a:cubicBezTo>
                <a:cubicBezTo>
                  <a:pt x="13806" y="21146"/>
                  <a:pt x="14392" y="20945"/>
                  <a:pt x="15475" y="20454"/>
                </a:cubicBezTo>
                <a:cubicBezTo>
                  <a:pt x="15873" y="20274"/>
                  <a:pt x="16989" y="19539"/>
                  <a:pt x="17499" y="19127"/>
                </a:cubicBezTo>
                <a:cubicBezTo>
                  <a:pt x="18219" y="18546"/>
                  <a:pt x="19931" y="16614"/>
                  <a:pt x="19819" y="16501"/>
                </a:cubicBezTo>
                <a:cubicBezTo>
                  <a:pt x="19797" y="16478"/>
                  <a:pt x="19882" y="16314"/>
                  <a:pt x="20011" y="16143"/>
                </a:cubicBezTo>
                <a:cubicBezTo>
                  <a:pt x="20140" y="15972"/>
                  <a:pt x="20248" y="15772"/>
                  <a:pt x="20248" y="15695"/>
                </a:cubicBezTo>
                <a:cubicBezTo>
                  <a:pt x="20248" y="15618"/>
                  <a:pt x="20275" y="15507"/>
                  <a:pt x="20322" y="15457"/>
                </a:cubicBezTo>
                <a:cubicBezTo>
                  <a:pt x="20529" y="15230"/>
                  <a:pt x="21017" y="13736"/>
                  <a:pt x="21193" y="12771"/>
                </a:cubicBezTo>
                <a:cubicBezTo>
                  <a:pt x="21586" y="10625"/>
                  <a:pt x="21365" y="8580"/>
                  <a:pt x="20514" y="6460"/>
                </a:cubicBezTo>
                <a:cubicBezTo>
                  <a:pt x="20314" y="5962"/>
                  <a:pt x="20091" y="5490"/>
                  <a:pt x="20011" y="5401"/>
                </a:cubicBezTo>
                <a:cubicBezTo>
                  <a:pt x="19931" y="5312"/>
                  <a:pt x="19863" y="5194"/>
                  <a:pt x="19863" y="5147"/>
                </a:cubicBezTo>
                <a:cubicBezTo>
                  <a:pt x="19863" y="5005"/>
                  <a:pt x="18700" y="3535"/>
                  <a:pt x="18223" y="3074"/>
                </a:cubicBezTo>
                <a:cubicBezTo>
                  <a:pt x="17513" y="2386"/>
                  <a:pt x="17080" y="2016"/>
                  <a:pt x="16968" y="2014"/>
                </a:cubicBezTo>
                <a:cubicBezTo>
                  <a:pt x="16910" y="2013"/>
                  <a:pt x="16751" y="1907"/>
                  <a:pt x="16628" y="1776"/>
                </a:cubicBezTo>
                <a:cubicBezTo>
                  <a:pt x="16504" y="1644"/>
                  <a:pt x="16359" y="1537"/>
                  <a:pt x="16303" y="1537"/>
                </a:cubicBezTo>
                <a:cubicBezTo>
                  <a:pt x="16246" y="1537"/>
                  <a:pt x="16106" y="1451"/>
                  <a:pt x="15992" y="1343"/>
                </a:cubicBezTo>
                <a:cubicBezTo>
                  <a:pt x="15661" y="1029"/>
                  <a:pt x="13816" y="369"/>
                  <a:pt x="12609" y="135"/>
                </a:cubicBezTo>
                <a:cubicBezTo>
                  <a:pt x="12154" y="46"/>
                  <a:pt x="11432" y="0"/>
                  <a:pt x="107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64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1" y="2809062"/>
            <a:ext cx="4155421" cy="2755041"/>
          </a:xfrm>
          <a:prstGeom prst="rect">
            <a:avLst/>
          </a:prstGeom>
        </p:spPr>
      </p:pic>
      <p:sp>
        <p:nvSpPr>
          <p:cNvPr id="665" name="Rectangle"/>
          <p:cNvSpPr/>
          <p:nvPr/>
        </p:nvSpPr>
        <p:spPr>
          <a:xfrm>
            <a:off x="1203208" y="1745992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666" name="Rectangle"/>
          <p:cNvSpPr/>
          <p:nvPr/>
        </p:nvSpPr>
        <p:spPr>
          <a:xfrm>
            <a:off x="5688262" y="3716391"/>
            <a:ext cx="1130072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671" name="Ligne de connexion" descr="Ligne de connexion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4" y="2189377"/>
            <a:ext cx="557260" cy="263187"/>
          </a:xfrm>
          <a:prstGeom prst="rect">
            <a:avLst/>
          </a:prstGeom>
        </p:spPr>
      </p:pic>
      <p:sp>
        <p:nvSpPr>
          <p:cNvPr id="668" name="XmlNodeType.Element"/>
          <p:cNvSpPr txBox="1"/>
          <p:nvPr/>
        </p:nvSpPr>
        <p:spPr>
          <a:xfrm>
            <a:off x="2860739" y="2109196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XmlNodeType.Element</a:t>
            </a:r>
          </a:p>
        </p:txBody>
      </p:sp>
      <p:pic>
        <p:nvPicPr>
          <p:cNvPr id="669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276429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70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3274257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55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 animBg="1" advAuto="0"/>
      <p:bldP spid="665" grpId="0" animBg="1" advAuto="0"/>
      <p:bldP spid="666" grpId="0" animBg="1" advAuto="0"/>
      <p:bldP spid="671" grpId="0" animBg="1" advAuto="0"/>
      <p:bldP spid="668" grpId="0" animBg="1" advAuto="0"/>
      <p:bldP spid="669" grpId="0" animBg="1" advAuto="0"/>
      <p:bldP spid="670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List&lt;ItemVente&gt; items = new List&lt;ItemVente&gt;();…"/>
          <p:cNvSpPr txBox="1"/>
          <p:nvPr/>
        </p:nvSpPr>
        <p:spPr>
          <a:xfrm>
            <a:off x="492488" y="310670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 items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using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 reader = 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.Create(</a:t>
            </a:r>
            <a:r>
              <a:rPr sz="1106">
                <a:solidFill>
                  <a:srgbClr val="B4261A"/>
                </a:solidFill>
              </a:rPr>
              <a:t>"items.xml"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chaine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descr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int</a:t>
            </a:r>
            <a:r>
              <a:rPr sz="1106"/>
              <a:t> qte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decimal</a:t>
            </a:r>
            <a:r>
              <a:rPr sz="1106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while</a:t>
            </a:r>
            <a:r>
              <a:rPr sz="1106"/>
              <a:t> (reader.Read())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</a:t>
            </a:r>
            <a:r>
              <a:rPr sz="1106">
                <a:solidFill>
                  <a:srgbClr val="0433FF"/>
                </a:solidFill>
              </a:rPr>
              <a:t>switch</a:t>
            </a:r>
            <a:r>
              <a:rPr sz="1106"/>
              <a:t> (reader.NodeType)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.Text: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chaine = reader.Value.Trim();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.EndElement: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"prix"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prix = </a:t>
            </a:r>
            <a:r>
              <a:rPr sz="1106">
                <a:solidFill>
                  <a:srgbClr val="33A2BD"/>
                </a:solidFill>
              </a:rPr>
              <a:t>Decimal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"description"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descr = chaine;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"quantite"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qte = </a:t>
            </a:r>
            <a:r>
              <a:rPr sz="1106">
                <a:solidFill>
                  <a:srgbClr val="33A2BD"/>
                </a:solidFill>
              </a:rPr>
              <a:t>Int32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"item"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(descr, qte,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items.Add(item);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} </a:t>
            </a:r>
            <a:r>
              <a:rPr sz="1106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} </a:t>
            </a:r>
            <a:r>
              <a:rPr sz="1106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} </a:t>
            </a:r>
            <a:r>
              <a:rPr sz="1106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>
                <a:solidFill>
                  <a:srgbClr val="000000"/>
                </a:solidFill>
              </a:rPr>
              <a:t>.WriteLine(</a:t>
            </a:r>
            <a:r>
              <a:rPr sz="1106"/>
              <a:t>"Nombre d'items: {0}"</a:t>
            </a:r>
            <a:r>
              <a:rPr sz="1106">
                <a:solidFill>
                  <a:srgbClr val="000000"/>
                </a:solidFill>
              </a:rPr>
              <a:t>, items.Count);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foreach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</a:t>
            </a:r>
            <a:r>
              <a:rPr sz="1106">
                <a:solidFill>
                  <a:srgbClr val="0433FF"/>
                </a:solidFill>
              </a:rPr>
              <a:t>in</a:t>
            </a:r>
            <a:r>
              <a:rPr sz="1106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/>
              <a:t>.WriteLine(</a:t>
            </a:r>
            <a:r>
              <a:rPr sz="1106">
                <a:solidFill>
                  <a:srgbClr val="B4261A"/>
                </a:solidFill>
              </a:rPr>
              <a:t>"{0} -- qte: {1} -- prix: {2}"</a:t>
            </a:r>
            <a:r>
              <a:rPr sz="1106"/>
              <a:t>, item.Description, item.Quantite, item.PrixVente);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/>
          <a:srcRect l="6215" t="6278" r="6288" b="6385"/>
          <a:stretch>
            <a:fillRect/>
          </a:stretch>
        </p:blipFill>
        <p:spPr>
          <a:xfrm>
            <a:off x="702962" y="2795157"/>
            <a:ext cx="295370" cy="29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551" extrusionOk="0">
                <a:moveTo>
                  <a:pt x="10703" y="0"/>
                </a:moveTo>
                <a:cubicBezTo>
                  <a:pt x="9974" y="1"/>
                  <a:pt x="9235" y="46"/>
                  <a:pt x="8738" y="135"/>
                </a:cubicBezTo>
                <a:cubicBezTo>
                  <a:pt x="8048" y="258"/>
                  <a:pt x="6408" y="780"/>
                  <a:pt x="6167" y="955"/>
                </a:cubicBezTo>
                <a:cubicBezTo>
                  <a:pt x="6114" y="993"/>
                  <a:pt x="5956" y="1055"/>
                  <a:pt x="5812" y="1089"/>
                </a:cubicBezTo>
                <a:cubicBezTo>
                  <a:pt x="5466" y="1173"/>
                  <a:pt x="3768" y="2459"/>
                  <a:pt x="3138" y="3118"/>
                </a:cubicBezTo>
                <a:cubicBezTo>
                  <a:pt x="2532" y="3753"/>
                  <a:pt x="2015" y="4347"/>
                  <a:pt x="2015" y="4401"/>
                </a:cubicBezTo>
                <a:cubicBezTo>
                  <a:pt x="2015" y="4423"/>
                  <a:pt x="1912" y="4576"/>
                  <a:pt x="1794" y="4745"/>
                </a:cubicBezTo>
                <a:cubicBezTo>
                  <a:pt x="1099" y="5735"/>
                  <a:pt x="578" y="6977"/>
                  <a:pt x="301" y="8280"/>
                </a:cubicBezTo>
                <a:cubicBezTo>
                  <a:pt x="239" y="8572"/>
                  <a:pt x="144" y="8994"/>
                  <a:pt x="94" y="9220"/>
                </a:cubicBezTo>
                <a:cubicBezTo>
                  <a:pt x="15" y="9583"/>
                  <a:pt x="-14" y="10218"/>
                  <a:pt x="6" y="10891"/>
                </a:cubicBezTo>
                <a:cubicBezTo>
                  <a:pt x="26" y="11565"/>
                  <a:pt x="92" y="12283"/>
                  <a:pt x="198" y="12816"/>
                </a:cubicBezTo>
                <a:cubicBezTo>
                  <a:pt x="416" y="13916"/>
                  <a:pt x="588" y="14473"/>
                  <a:pt x="922" y="15173"/>
                </a:cubicBezTo>
                <a:cubicBezTo>
                  <a:pt x="1047" y="15435"/>
                  <a:pt x="1158" y="15689"/>
                  <a:pt x="1158" y="15740"/>
                </a:cubicBezTo>
                <a:cubicBezTo>
                  <a:pt x="1158" y="15791"/>
                  <a:pt x="1266" y="15972"/>
                  <a:pt x="1395" y="16143"/>
                </a:cubicBezTo>
                <a:cubicBezTo>
                  <a:pt x="1524" y="16314"/>
                  <a:pt x="1609" y="16478"/>
                  <a:pt x="1587" y="16501"/>
                </a:cubicBezTo>
                <a:cubicBezTo>
                  <a:pt x="1531" y="16557"/>
                  <a:pt x="2468" y="17745"/>
                  <a:pt x="3049" y="18351"/>
                </a:cubicBezTo>
                <a:cubicBezTo>
                  <a:pt x="4145" y="19491"/>
                  <a:pt x="5214" y="20190"/>
                  <a:pt x="6876" y="20857"/>
                </a:cubicBezTo>
                <a:cubicBezTo>
                  <a:pt x="7112" y="20952"/>
                  <a:pt x="7392" y="21066"/>
                  <a:pt x="7497" y="21111"/>
                </a:cubicBezTo>
                <a:cubicBezTo>
                  <a:pt x="7701" y="21199"/>
                  <a:pt x="9070" y="21460"/>
                  <a:pt x="9698" y="21529"/>
                </a:cubicBezTo>
                <a:cubicBezTo>
                  <a:pt x="10355" y="21600"/>
                  <a:pt x="12135" y="21490"/>
                  <a:pt x="12890" y="21335"/>
                </a:cubicBezTo>
                <a:cubicBezTo>
                  <a:pt x="13806" y="21146"/>
                  <a:pt x="14392" y="20945"/>
                  <a:pt x="15475" y="20454"/>
                </a:cubicBezTo>
                <a:cubicBezTo>
                  <a:pt x="15873" y="20274"/>
                  <a:pt x="16989" y="19539"/>
                  <a:pt x="17499" y="19127"/>
                </a:cubicBezTo>
                <a:cubicBezTo>
                  <a:pt x="18219" y="18546"/>
                  <a:pt x="19931" y="16614"/>
                  <a:pt x="19819" y="16501"/>
                </a:cubicBezTo>
                <a:cubicBezTo>
                  <a:pt x="19797" y="16478"/>
                  <a:pt x="19882" y="16314"/>
                  <a:pt x="20011" y="16143"/>
                </a:cubicBezTo>
                <a:cubicBezTo>
                  <a:pt x="20140" y="15972"/>
                  <a:pt x="20248" y="15772"/>
                  <a:pt x="20248" y="15695"/>
                </a:cubicBezTo>
                <a:cubicBezTo>
                  <a:pt x="20248" y="15618"/>
                  <a:pt x="20275" y="15507"/>
                  <a:pt x="20322" y="15457"/>
                </a:cubicBezTo>
                <a:cubicBezTo>
                  <a:pt x="20529" y="15230"/>
                  <a:pt x="21017" y="13736"/>
                  <a:pt x="21193" y="12771"/>
                </a:cubicBezTo>
                <a:cubicBezTo>
                  <a:pt x="21586" y="10625"/>
                  <a:pt x="21365" y="8580"/>
                  <a:pt x="20514" y="6460"/>
                </a:cubicBezTo>
                <a:cubicBezTo>
                  <a:pt x="20314" y="5962"/>
                  <a:pt x="20091" y="5490"/>
                  <a:pt x="20011" y="5401"/>
                </a:cubicBezTo>
                <a:cubicBezTo>
                  <a:pt x="19931" y="5312"/>
                  <a:pt x="19863" y="5194"/>
                  <a:pt x="19863" y="5147"/>
                </a:cubicBezTo>
                <a:cubicBezTo>
                  <a:pt x="19863" y="5005"/>
                  <a:pt x="18700" y="3535"/>
                  <a:pt x="18223" y="3074"/>
                </a:cubicBezTo>
                <a:cubicBezTo>
                  <a:pt x="17513" y="2386"/>
                  <a:pt x="17080" y="2016"/>
                  <a:pt x="16968" y="2014"/>
                </a:cubicBezTo>
                <a:cubicBezTo>
                  <a:pt x="16910" y="2013"/>
                  <a:pt x="16751" y="1907"/>
                  <a:pt x="16628" y="1776"/>
                </a:cubicBezTo>
                <a:cubicBezTo>
                  <a:pt x="16504" y="1644"/>
                  <a:pt x="16359" y="1537"/>
                  <a:pt x="16303" y="1537"/>
                </a:cubicBezTo>
                <a:cubicBezTo>
                  <a:pt x="16246" y="1537"/>
                  <a:pt x="16106" y="1451"/>
                  <a:pt x="15992" y="1343"/>
                </a:cubicBezTo>
                <a:cubicBezTo>
                  <a:pt x="15661" y="1029"/>
                  <a:pt x="13816" y="369"/>
                  <a:pt x="12609" y="135"/>
                </a:cubicBezTo>
                <a:cubicBezTo>
                  <a:pt x="12154" y="46"/>
                  <a:pt x="11432" y="0"/>
                  <a:pt x="107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76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1" y="2809062"/>
            <a:ext cx="4155421" cy="2755041"/>
          </a:xfrm>
          <a:prstGeom prst="rect">
            <a:avLst/>
          </a:prstGeom>
        </p:spPr>
      </p:pic>
      <p:sp>
        <p:nvSpPr>
          <p:cNvPr id="677" name="Rectangle"/>
          <p:cNvSpPr/>
          <p:nvPr/>
        </p:nvSpPr>
        <p:spPr>
          <a:xfrm>
            <a:off x="1203208" y="1745992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678" name="Rectangle"/>
          <p:cNvSpPr/>
          <p:nvPr/>
        </p:nvSpPr>
        <p:spPr>
          <a:xfrm>
            <a:off x="6818333" y="3716391"/>
            <a:ext cx="632176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683" name="Ligne de connexion" descr="Ligne de connexion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4" y="2189377"/>
            <a:ext cx="557260" cy="263187"/>
          </a:xfrm>
          <a:prstGeom prst="rect">
            <a:avLst/>
          </a:prstGeom>
        </p:spPr>
      </p:pic>
      <p:sp>
        <p:nvSpPr>
          <p:cNvPr id="680" name="XmlNodeType.Text"/>
          <p:cNvSpPr txBox="1"/>
          <p:nvPr/>
        </p:nvSpPr>
        <p:spPr>
          <a:xfrm>
            <a:off x="2860739" y="2109196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XmlNodeType.Text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244556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3274257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316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0" animBg="1" advAuto="0"/>
      <p:bldP spid="677" grpId="0" animBg="1" advAuto="0"/>
      <p:bldP spid="678" grpId="0" animBg="1" advAuto="0"/>
      <p:bldP spid="683" grpId="0" animBg="1" advAuto="0"/>
      <p:bldP spid="680" grpId="0" animBg="1" advAuto="0"/>
      <p:bldP spid="681" grpId="0" animBg="1" advAuto="0"/>
      <p:bldP spid="682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List&lt;ItemVente&gt; items = new List&lt;ItemVente&gt;();…"/>
          <p:cNvSpPr txBox="1"/>
          <p:nvPr/>
        </p:nvSpPr>
        <p:spPr>
          <a:xfrm>
            <a:off x="492488" y="310670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 items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using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 reader = 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.Create(</a:t>
            </a:r>
            <a:r>
              <a:rPr sz="1106">
                <a:solidFill>
                  <a:srgbClr val="B4261A"/>
                </a:solidFill>
              </a:rPr>
              <a:t>"items.xml"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chaine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descr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int</a:t>
            </a:r>
            <a:r>
              <a:rPr sz="1106"/>
              <a:t> qte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decimal</a:t>
            </a:r>
            <a:r>
              <a:rPr sz="1106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while</a:t>
            </a:r>
            <a:r>
              <a:rPr sz="1106"/>
              <a:t> (reader.Read())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</a:t>
            </a:r>
            <a:r>
              <a:rPr sz="1106">
                <a:solidFill>
                  <a:srgbClr val="0433FF"/>
                </a:solidFill>
              </a:rPr>
              <a:t>switch</a:t>
            </a:r>
            <a:r>
              <a:rPr sz="1106"/>
              <a:t> (reader.NodeType)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.Text: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chaine = reader.Value.Trim();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.EndElement: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"prix"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prix = </a:t>
            </a:r>
            <a:r>
              <a:rPr sz="1106">
                <a:solidFill>
                  <a:srgbClr val="33A2BD"/>
                </a:solidFill>
              </a:rPr>
              <a:t>Decimal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"description"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descr = chaine;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"quantite"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qte = </a:t>
            </a:r>
            <a:r>
              <a:rPr sz="1106">
                <a:solidFill>
                  <a:srgbClr val="33A2BD"/>
                </a:solidFill>
              </a:rPr>
              <a:t>Int32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"item"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(descr, qte,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items.Add(item);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} </a:t>
            </a:r>
            <a:r>
              <a:rPr sz="1106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} </a:t>
            </a:r>
            <a:r>
              <a:rPr sz="1106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} </a:t>
            </a:r>
            <a:r>
              <a:rPr sz="1106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>
                <a:solidFill>
                  <a:srgbClr val="000000"/>
                </a:solidFill>
              </a:rPr>
              <a:t>.WriteLine(</a:t>
            </a:r>
            <a:r>
              <a:rPr sz="1106"/>
              <a:t>"Nombre d'items: {0}"</a:t>
            </a:r>
            <a:r>
              <a:rPr sz="1106">
                <a:solidFill>
                  <a:srgbClr val="000000"/>
                </a:solidFill>
              </a:rPr>
              <a:t>, items.Count);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foreach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</a:t>
            </a:r>
            <a:r>
              <a:rPr sz="1106">
                <a:solidFill>
                  <a:srgbClr val="0433FF"/>
                </a:solidFill>
              </a:rPr>
              <a:t>in</a:t>
            </a:r>
            <a:r>
              <a:rPr sz="1106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/>
              <a:t>.WriteLine(</a:t>
            </a:r>
            <a:r>
              <a:rPr sz="1106">
                <a:solidFill>
                  <a:srgbClr val="B4261A"/>
                </a:solidFill>
              </a:rPr>
              <a:t>"{0} -- qte: {1} -- prix: {2}"</a:t>
            </a:r>
            <a:r>
              <a:rPr sz="1106"/>
              <a:t>, item.Description, item.Quantite, item.PrixVente);</a:t>
            </a:r>
          </a:p>
        </p:txBody>
      </p:sp>
      <p:pic>
        <p:nvPicPr>
          <p:cNvPr id="687" name="Image" descr="Image"/>
          <p:cNvPicPr>
            <a:picLocks noChangeAspect="1"/>
          </p:cNvPicPr>
          <p:nvPr/>
        </p:nvPicPr>
        <p:blipFill>
          <a:blip r:embed="rId2"/>
          <a:srcRect l="6215" t="6278" r="6288" b="6385"/>
          <a:stretch>
            <a:fillRect/>
          </a:stretch>
        </p:blipFill>
        <p:spPr>
          <a:xfrm>
            <a:off x="702962" y="3348297"/>
            <a:ext cx="295370" cy="29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551" extrusionOk="0">
                <a:moveTo>
                  <a:pt x="10703" y="0"/>
                </a:moveTo>
                <a:cubicBezTo>
                  <a:pt x="9974" y="1"/>
                  <a:pt x="9235" y="46"/>
                  <a:pt x="8738" y="135"/>
                </a:cubicBezTo>
                <a:cubicBezTo>
                  <a:pt x="8048" y="258"/>
                  <a:pt x="6408" y="780"/>
                  <a:pt x="6167" y="955"/>
                </a:cubicBezTo>
                <a:cubicBezTo>
                  <a:pt x="6114" y="993"/>
                  <a:pt x="5956" y="1055"/>
                  <a:pt x="5812" y="1089"/>
                </a:cubicBezTo>
                <a:cubicBezTo>
                  <a:pt x="5466" y="1173"/>
                  <a:pt x="3768" y="2459"/>
                  <a:pt x="3138" y="3118"/>
                </a:cubicBezTo>
                <a:cubicBezTo>
                  <a:pt x="2532" y="3753"/>
                  <a:pt x="2015" y="4347"/>
                  <a:pt x="2015" y="4401"/>
                </a:cubicBezTo>
                <a:cubicBezTo>
                  <a:pt x="2015" y="4423"/>
                  <a:pt x="1912" y="4576"/>
                  <a:pt x="1794" y="4745"/>
                </a:cubicBezTo>
                <a:cubicBezTo>
                  <a:pt x="1099" y="5735"/>
                  <a:pt x="578" y="6977"/>
                  <a:pt x="301" y="8280"/>
                </a:cubicBezTo>
                <a:cubicBezTo>
                  <a:pt x="239" y="8572"/>
                  <a:pt x="144" y="8994"/>
                  <a:pt x="94" y="9220"/>
                </a:cubicBezTo>
                <a:cubicBezTo>
                  <a:pt x="15" y="9583"/>
                  <a:pt x="-14" y="10218"/>
                  <a:pt x="6" y="10891"/>
                </a:cubicBezTo>
                <a:cubicBezTo>
                  <a:pt x="26" y="11565"/>
                  <a:pt x="92" y="12283"/>
                  <a:pt x="198" y="12816"/>
                </a:cubicBezTo>
                <a:cubicBezTo>
                  <a:pt x="416" y="13916"/>
                  <a:pt x="588" y="14473"/>
                  <a:pt x="922" y="15173"/>
                </a:cubicBezTo>
                <a:cubicBezTo>
                  <a:pt x="1047" y="15435"/>
                  <a:pt x="1158" y="15689"/>
                  <a:pt x="1158" y="15740"/>
                </a:cubicBezTo>
                <a:cubicBezTo>
                  <a:pt x="1158" y="15791"/>
                  <a:pt x="1266" y="15972"/>
                  <a:pt x="1395" y="16143"/>
                </a:cubicBezTo>
                <a:cubicBezTo>
                  <a:pt x="1524" y="16314"/>
                  <a:pt x="1609" y="16478"/>
                  <a:pt x="1587" y="16501"/>
                </a:cubicBezTo>
                <a:cubicBezTo>
                  <a:pt x="1531" y="16557"/>
                  <a:pt x="2468" y="17745"/>
                  <a:pt x="3049" y="18351"/>
                </a:cubicBezTo>
                <a:cubicBezTo>
                  <a:pt x="4145" y="19491"/>
                  <a:pt x="5214" y="20190"/>
                  <a:pt x="6876" y="20857"/>
                </a:cubicBezTo>
                <a:cubicBezTo>
                  <a:pt x="7112" y="20952"/>
                  <a:pt x="7392" y="21066"/>
                  <a:pt x="7497" y="21111"/>
                </a:cubicBezTo>
                <a:cubicBezTo>
                  <a:pt x="7701" y="21199"/>
                  <a:pt x="9070" y="21460"/>
                  <a:pt x="9698" y="21529"/>
                </a:cubicBezTo>
                <a:cubicBezTo>
                  <a:pt x="10355" y="21600"/>
                  <a:pt x="12135" y="21490"/>
                  <a:pt x="12890" y="21335"/>
                </a:cubicBezTo>
                <a:cubicBezTo>
                  <a:pt x="13806" y="21146"/>
                  <a:pt x="14392" y="20945"/>
                  <a:pt x="15475" y="20454"/>
                </a:cubicBezTo>
                <a:cubicBezTo>
                  <a:pt x="15873" y="20274"/>
                  <a:pt x="16989" y="19539"/>
                  <a:pt x="17499" y="19127"/>
                </a:cubicBezTo>
                <a:cubicBezTo>
                  <a:pt x="18219" y="18546"/>
                  <a:pt x="19931" y="16614"/>
                  <a:pt x="19819" y="16501"/>
                </a:cubicBezTo>
                <a:cubicBezTo>
                  <a:pt x="19797" y="16478"/>
                  <a:pt x="19882" y="16314"/>
                  <a:pt x="20011" y="16143"/>
                </a:cubicBezTo>
                <a:cubicBezTo>
                  <a:pt x="20140" y="15972"/>
                  <a:pt x="20248" y="15772"/>
                  <a:pt x="20248" y="15695"/>
                </a:cubicBezTo>
                <a:cubicBezTo>
                  <a:pt x="20248" y="15618"/>
                  <a:pt x="20275" y="15507"/>
                  <a:pt x="20322" y="15457"/>
                </a:cubicBezTo>
                <a:cubicBezTo>
                  <a:pt x="20529" y="15230"/>
                  <a:pt x="21017" y="13736"/>
                  <a:pt x="21193" y="12771"/>
                </a:cubicBezTo>
                <a:cubicBezTo>
                  <a:pt x="21586" y="10625"/>
                  <a:pt x="21365" y="8580"/>
                  <a:pt x="20514" y="6460"/>
                </a:cubicBezTo>
                <a:cubicBezTo>
                  <a:pt x="20314" y="5962"/>
                  <a:pt x="20091" y="5490"/>
                  <a:pt x="20011" y="5401"/>
                </a:cubicBezTo>
                <a:cubicBezTo>
                  <a:pt x="19931" y="5312"/>
                  <a:pt x="19863" y="5194"/>
                  <a:pt x="19863" y="5147"/>
                </a:cubicBezTo>
                <a:cubicBezTo>
                  <a:pt x="19863" y="5005"/>
                  <a:pt x="18700" y="3535"/>
                  <a:pt x="18223" y="3074"/>
                </a:cubicBezTo>
                <a:cubicBezTo>
                  <a:pt x="17513" y="2386"/>
                  <a:pt x="17080" y="2016"/>
                  <a:pt x="16968" y="2014"/>
                </a:cubicBezTo>
                <a:cubicBezTo>
                  <a:pt x="16910" y="2013"/>
                  <a:pt x="16751" y="1907"/>
                  <a:pt x="16628" y="1776"/>
                </a:cubicBezTo>
                <a:cubicBezTo>
                  <a:pt x="16504" y="1644"/>
                  <a:pt x="16359" y="1537"/>
                  <a:pt x="16303" y="1537"/>
                </a:cubicBezTo>
                <a:cubicBezTo>
                  <a:pt x="16246" y="1537"/>
                  <a:pt x="16106" y="1451"/>
                  <a:pt x="15992" y="1343"/>
                </a:cubicBezTo>
                <a:cubicBezTo>
                  <a:pt x="15661" y="1029"/>
                  <a:pt x="13816" y="369"/>
                  <a:pt x="12609" y="135"/>
                </a:cubicBezTo>
                <a:cubicBezTo>
                  <a:pt x="12154" y="46"/>
                  <a:pt x="11432" y="0"/>
                  <a:pt x="107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88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1" y="2809062"/>
            <a:ext cx="4155421" cy="2755041"/>
          </a:xfrm>
          <a:prstGeom prst="rect">
            <a:avLst/>
          </a:prstGeom>
        </p:spPr>
      </p:pic>
      <p:sp>
        <p:nvSpPr>
          <p:cNvPr id="689" name="Rectangle"/>
          <p:cNvSpPr/>
          <p:nvPr/>
        </p:nvSpPr>
        <p:spPr>
          <a:xfrm>
            <a:off x="1203208" y="1745992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690" name="Rectangle"/>
          <p:cNvSpPr/>
          <p:nvPr/>
        </p:nvSpPr>
        <p:spPr>
          <a:xfrm>
            <a:off x="7457211" y="3704419"/>
            <a:ext cx="1235153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699" name="Ligne de connexion" descr="Ligne de connexion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4" y="2189377"/>
            <a:ext cx="557260" cy="263187"/>
          </a:xfrm>
          <a:prstGeom prst="rect">
            <a:avLst/>
          </a:prstGeom>
        </p:spPr>
      </p:pic>
      <p:sp>
        <p:nvSpPr>
          <p:cNvPr id="692" name="XmlNodeType.EndElement"/>
          <p:cNvSpPr txBox="1"/>
          <p:nvPr/>
        </p:nvSpPr>
        <p:spPr>
          <a:xfrm>
            <a:off x="2860739" y="2109196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XmlNodeType.EndElement</a:t>
            </a: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276429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94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2424311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1127099" y="3441128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96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1127099" y="4103919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97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1127099" y="446575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98" name="Image" descr="Image"/>
          <p:cNvPicPr>
            <a:picLocks noChangeAspect="1"/>
          </p:cNvPicPr>
          <p:nvPr/>
        </p:nvPicPr>
        <p:blipFill>
          <a:blip r:embed="rId2"/>
          <a:srcRect l="6250" t="6239" r="6292" b="6417"/>
          <a:stretch>
            <a:fillRect/>
          </a:stretch>
        </p:blipFill>
        <p:spPr>
          <a:xfrm>
            <a:off x="1118880" y="3766054"/>
            <a:ext cx="178501" cy="178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509" extrusionOk="0">
                <a:moveTo>
                  <a:pt x="8705" y="132"/>
                </a:moveTo>
                <a:cubicBezTo>
                  <a:pt x="8016" y="255"/>
                  <a:pt x="6385" y="795"/>
                  <a:pt x="6144" y="969"/>
                </a:cubicBezTo>
                <a:cubicBezTo>
                  <a:pt x="6091" y="1007"/>
                  <a:pt x="5921" y="1058"/>
                  <a:pt x="5778" y="1093"/>
                </a:cubicBezTo>
                <a:cubicBezTo>
                  <a:pt x="5432" y="1176"/>
                  <a:pt x="3748" y="2478"/>
                  <a:pt x="3119" y="3137"/>
                </a:cubicBezTo>
                <a:cubicBezTo>
                  <a:pt x="2515" y="3770"/>
                  <a:pt x="1997" y="4338"/>
                  <a:pt x="1997" y="4393"/>
                </a:cubicBezTo>
                <a:cubicBezTo>
                  <a:pt x="1997" y="4415"/>
                  <a:pt x="1896" y="4569"/>
                  <a:pt x="1778" y="4737"/>
                </a:cubicBezTo>
                <a:cubicBezTo>
                  <a:pt x="1085" y="5726"/>
                  <a:pt x="566" y="6983"/>
                  <a:pt x="290" y="8284"/>
                </a:cubicBezTo>
                <a:cubicBezTo>
                  <a:pt x="228" y="8575"/>
                  <a:pt x="144" y="8994"/>
                  <a:pt x="95" y="9220"/>
                </a:cubicBezTo>
                <a:cubicBezTo>
                  <a:pt x="-64" y="9944"/>
                  <a:pt x="-19" y="11727"/>
                  <a:pt x="192" y="12790"/>
                </a:cubicBezTo>
                <a:cubicBezTo>
                  <a:pt x="410" y="13888"/>
                  <a:pt x="590" y="14456"/>
                  <a:pt x="924" y="15155"/>
                </a:cubicBezTo>
                <a:cubicBezTo>
                  <a:pt x="1049" y="15416"/>
                  <a:pt x="1143" y="15670"/>
                  <a:pt x="1143" y="15721"/>
                </a:cubicBezTo>
                <a:cubicBezTo>
                  <a:pt x="1143" y="15772"/>
                  <a:pt x="1259" y="15945"/>
                  <a:pt x="1387" y="16115"/>
                </a:cubicBezTo>
                <a:cubicBezTo>
                  <a:pt x="1516" y="16286"/>
                  <a:pt x="1581" y="16437"/>
                  <a:pt x="1558" y="16460"/>
                </a:cubicBezTo>
                <a:cubicBezTo>
                  <a:pt x="1502" y="16516"/>
                  <a:pt x="2466" y="17727"/>
                  <a:pt x="3046" y="18332"/>
                </a:cubicBezTo>
                <a:cubicBezTo>
                  <a:pt x="4139" y="19470"/>
                  <a:pt x="5192" y="20152"/>
                  <a:pt x="6851" y="20819"/>
                </a:cubicBezTo>
                <a:cubicBezTo>
                  <a:pt x="7087" y="20914"/>
                  <a:pt x="7380" y="21045"/>
                  <a:pt x="7485" y="21090"/>
                </a:cubicBezTo>
                <a:cubicBezTo>
                  <a:pt x="7689" y="21178"/>
                  <a:pt x="9053" y="21416"/>
                  <a:pt x="9680" y="21484"/>
                </a:cubicBezTo>
                <a:cubicBezTo>
                  <a:pt x="10335" y="21555"/>
                  <a:pt x="12098" y="21466"/>
                  <a:pt x="12851" y="21311"/>
                </a:cubicBezTo>
                <a:cubicBezTo>
                  <a:pt x="13766" y="21123"/>
                  <a:pt x="14355" y="20914"/>
                  <a:pt x="15437" y="20425"/>
                </a:cubicBezTo>
                <a:cubicBezTo>
                  <a:pt x="15834" y="20245"/>
                  <a:pt x="16952" y="19506"/>
                  <a:pt x="17461" y="19095"/>
                </a:cubicBezTo>
                <a:cubicBezTo>
                  <a:pt x="18179" y="18515"/>
                  <a:pt x="19890" y="16572"/>
                  <a:pt x="19778" y="16460"/>
                </a:cubicBezTo>
                <a:cubicBezTo>
                  <a:pt x="19755" y="16437"/>
                  <a:pt x="19844" y="16286"/>
                  <a:pt x="19973" y="16115"/>
                </a:cubicBezTo>
                <a:cubicBezTo>
                  <a:pt x="20102" y="15945"/>
                  <a:pt x="20193" y="15749"/>
                  <a:pt x="20193" y="15672"/>
                </a:cubicBezTo>
                <a:cubicBezTo>
                  <a:pt x="20193" y="15595"/>
                  <a:pt x="20244" y="15476"/>
                  <a:pt x="20290" y="15426"/>
                </a:cubicBezTo>
                <a:cubicBezTo>
                  <a:pt x="20497" y="15199"/>
                  <a:pt x="20968" y="13704"/>
                  <a:pt x="21144" y="12741"/>
                </a:cubicBezTo>
                <a:cubicBezTo>
                  <a:pt x="21536" y="10599"/>
                  <a:pt x="21311" y="8577"/>
                  <a:pt x="20461" y="6461"/>
                </a:cubicBezTo>
                <a:cubicBezTo>
                  <a:pt x="20261" y="5964"/>
                  <a:pt x="20053" y="5492"/>
                  <a:pt x="19973" y="5402"/>
                </a:cubicBezTo>
                <a:cubicBezTo>
                  <a:pt x="19893" y="5313"/>
                  <a:pt x="19827" y="5203"/>
                  <a:pt x="19827" y="5156"/>
                </a:cubicBezTo>
                <a:cubicBezTo>
                  <a:pt x="19827" y="5014"/>
                  <a:pt x="18669" y="3548"/>
                  <a:pt x="18193" y="3087"/>
                </a:cubicBezTo>
                <a:cubicBezTo>
                  <a:pt x="17484" y="2401"/>
                  <a:pt x="17037" y="2030"/>
                  <a:pt x="16924" y="2028"/>
                </a:cubicBezTo>
                <a:cubicBezTo>
                  <a:pt x="16867" y="2028"/>
                  <a:pt x="16706" y="1914"/>
                  <a:pt x="16583" y="1782"/>
                </a:cubicBezTo>
                <a:cubicBezTo>
                  <a:pt x="16459" y="1651"/>
                  <a:pt x="16322" y="1536"/>
                  <a:pt x="16266" y="1536"/>
                </a:cubicBezTo>
                <a:cubicBezTo>
                  <a:pt x="16209" y="1536"/>
                  <a:pt x="16062" y="1447"/>
                  <a:pt x="15949" y="1339"/>
                </a:cubicBezTo>
                <a:cubicBezTo>
                  <a:pt x="15618" y="1025"/>
                  <a:pt x="13788" y="366"/>
                  <a:pt x="12583" y="132"/>
                </a:cubicBezTo>
                <a:cubicBezTo>
                  <a:pt x="11674" y="-44"/>
                  <a:pt x="9696" y="-45"/>
                  <a:pt x="8705" y="132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68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 advAuto="0"/>
      <p:bldP spid="689" grpId="0" animBg="1" advAuto="0"/>
      <p:bldP spid="690" grpId="0" animBg="1" advAuto="0"/>
      <p:bldP spid="699" grpId="0" animBg="1" advAuto="0"/>
      <p:bldP spid="692" grpId="0" animBg="1" advAuto="0"/>
      <p:bldP spid="693" grpId="0" animBg="1" advAuto="0"/>
      <p:bldP spid="694" grpId="0" animBg="1" advAuto="0"/>
      <p:bldP spid="695" grpId="0" animBg="1" advAuto="0"/>
      <p:bldP spid="696" grpId="0" animBg="1" advAuto="0"/>
      <p:bldP spid="697" grpId="0" animBg="1" advAuto="0"/>
      <p:bldP spid="698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Image" descr="Image"/>
          <p:cNvPicPr>
            <a:picLocks noChangeAspect="1"/>
          </p:cNvPicPr>
          <p:nvPr/>
        </p:nvPicPr>
        <p:blipFill>
          <a:blip r:embed="rId2"/>
          <a:srcRect l="3200" t="1705" r="929" b="1681"/>
          <a:stretch>
            <a:fillRect/>
          </a:stretch>
        </p:blipFill>
        <p:spPr>
          <a:xfrm>
            <a:off x="353176" y="148977"/>
            <a:ext cx="6509636" cy="6560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96" extrusionOk="0">
                <a:moveTo>
                  <a:pt x="10722" y="0"/>
                </a:moveTo>
                <a:cubicBezTo>
                  <a:pt x="9474" y="-1"/>
                  <a:pt x="9133" y="37"/>
                  <a:pt x="8110" y="291"/>
                </a:cubicBezTo>
                <a:cubicBezTo>
                  <a:pt x="6680" y="646"/>
                  <a:pt x="5405" y="1260"/>
                  <a:pt x="4280" y="2133"/>
                </a:cubicBezTo>
                <a:cubicBezTo>
                  <a:pt x="3855" y="2462"/>
                  <a:pt x="3057" y="3239"/>
                  <a:pt x="3090" y="3292"/>
                </a:cubicBezTo>
                <a:cubicBezTo>
                  <a:pt x="3103" y="3313"/>
                  <a:pt x="2986" y="3476"/>
                  <a:pt x="2830" y="3654"/>
                </a:cubicBezTo>
                <a:cubicBezTo>
                  <a:pt x="2673" y="3832"/>
                  <a:pt x="2377" y="4214"/>
                  <a:pt x="2172" y="4501"/>
                </a:cubicBezTo>
                <a:cubicBezTo>
                  <a:pt x="1955" y="4805"/>
                  <a:pt x="1775" y="5016"/>
                  <a:pt x="1743" y="5003"/>
                </a:cubicBezTo>
                <a:cubicBezTo>
                  <a:pt x="1680" y="4979"/>
                  <a:pt x="1477" y="5307"/>
                  <a:pt x="1107" y="6033"/>
                </a:cubicBezTo>
                <a:cubicBezTo>
                  <a:pt x="356" y="7509"/>
                  <a:pt x="0" y="9011"/>
                  <a:pt x="0" y="10706"/>
                </a:cubicBezTo>
                <a:cubicBezTo>
                  <a:pt x="0" y="12115"/>
                  <a:pt x="206" y="13206"/>
                  <a:pt x="758" y="14719"/>
                </a:cubicBezTo>
                <a:cubicBezTo>
                  <a:pt x="1268" y="16116"/>
                  <a:pt x="2061" y="17346"/>
                  <a:pt x="3176" y="18467"/>
                </a:cubicBezTo>
                <a:cubicBezTo>
                  <a:pt x="3768" y="19062"/>
                  <a:pt x="4205" y="19419"/>
                  <a:pt x="4863" y="19846"/>
                </a:cubicBezTo>
                <a:cubicBezTo>
                  <a:pt x="6338" y="20802"/>
                  <a:pt x="8078" y="21401"/>
                  <a:pt x="9934" y="21587"/>
                </a:cubicBezTo>
                <a:cubicBezTo>
                  <a:pt x="10033" y="21597"/>
                  <a:pt x="10520" y="21599"/>
                  <a:pt x="11015" y="21591"/>
                </a:cubicBezTo>
                <a:cubicBezTo>
                  <a:pt x="12838" y="21563"/>
                  <a:pt x="14040" y="21269"/>
                  <a:pt x="15679" y="20452"/>
                </a:cubicBezTo>
                <a:cubicBezTo>
                  <a:pt x="16775" y="19906"/>
                  <a:pt x="17598" y="19304"/>
                  <a:pt x="18499" y="18389"/>
                </a:cubicBezTo>
                <a:cubicBezTo>
                  <a:pt x="19829" y="17039"/>
                  <a:pt x="20809" y="15254"/>
                  <a:pt x="21331" y="13232"/>
                </a:cubicBezTo>
                <a:cubicBezTo>
                  <a:pt x="21503" y="12565"/>
                  <a:pt x="21592" y="11689"/>
                  <a:pt x="21596" y="10809"/>
                </a:cubicBezTo>
                <a:cubicBezTo>
                  <a:pt x="21600" y="9928"/>
                  <a:pt x="21520" y="9044"/>
                  <a:pt x="21354" y="8360"/>
                </a:cubicBezTo>
                <a:cubicBezTo>
                  <a:pt x="20980" y="6817"/>
                  <a:pt x="20396" y="5562"/>
                  <a:pt x="19482" y="4336"/>
                </a:cubicBezTo>
                <a:cubicBezTo>
                  <a:pt x="18415" y="2902"/>
                  <a:pt x="17134" y="1852"/>
                  <a:pt x="15476" y="1053"/>
                </a:cubicBezTo>
                <a:cubicBezTo>
                  <a:pt x="14489" y="577"/>
                  <a:pt x="13700" y="326"/>
                  <a:pt x="12547" y="121"/>
                </a:cubicBezTo>
                <a:cubicBezTo>
                  <a:pt x="11932" y="12"/>
                  <a:pt x="11768" y="2"/>
                  <a:pt x="1072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BF53C31B-02DC-0C4A-8265-0C8F175DE756}"/>
              </a:ext>
            </a:extLst>
          </p:cNvPr>
          <p:cNvSpPr txBox="1">
            <a:spLocks/>
          </p:cNvSpPr>
          <p:nvPr/>
        </p:nvSpPr>
        <p:spPr>
          <a:xfrm>
            <a:off x="7106903" y="2076649"/>
            <a:ext cx="5085097" cy="27046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Avance </a:t>
            </a:r>
          </a:p>
          <a:p>
            <a:pPr algn="ctr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rapide</a:t>
            </a:r>
            <a:endParaRPr lang="fr-CA"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431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List&lt;ItemVente&gt; items = new List&lt;ItemVente&gt;();…"/>
          <p:cNvSpPr txBox="1"/>
          <p:nvPr/>
        </p:nvSpPr>
        <p:spPr>
          <a:xfrm>
            <a:off x="492488" y="310670"/>
            <a:ext cx="8066174" cy="6256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 items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List</a:t>
            </a:r>
            <a:r>
              <a:rPr sz="1106"/>
              <a:t>&lt;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&gt;();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using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 reader = 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/>
              <a:t>.Create(</a:t>
            </a:r>
            <a:r>
              <a:rPr sz="1106">
                <a:solidFill>
                  <a:srgbClr val="B4261A"/>
                </a:solidFill>
              </a:rPr>
              <a:t>"items.xml"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chaine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string</a:t>
            </a:r>
            <a:r>
              <a:rPr sz="1106"/>
              <a:t> descr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int</a:t>
            </a:r>
            <a:r>
              <a:rPr sz="1106"/>
              <a:t> qte = 0;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decimal</a:t>
            </a:r>
            <a:r>
              <a:rPr sz="1106"/>
              <a:t> prix = 0.0m;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/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</a:t>
            </a:r>
            <a:r>
              <a:rPr sz="1106">
                <a:solidFill>
                  <a:srgbClr val="0433FF"/>
                </a:solidFill>
              </a:rPr>
              <a:t>while</a:t>
            </a:r>
            <a:r>
              <a:rPr sz="1106"/>
              <a:t> (reader.Read())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</a:t>
            </a:r>
            <a:r>
              <a:rPr sz="1106">
                <a:solidFill>
                  <a:srgbClr val="0433FF"/>
                </a:solidFill>
              </a:rPr>
              <a:t>switch</a:t>
            </a:r>
            <a:r>
              <a:rPr sz="1106"/>
              <a:t> (reader.NodeType)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.Text: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chaine = reader.Value.Trim();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</a:t>
            </a:r>
            <a:r>
              <a:rPr sz="1106">
                <a:solidFill>
                  <a:srgbClr val="0433FF"/>
                </a:solidFill>
              </a:rPr>
              <a:t>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.EndElement: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"prix"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prix = </a:t>
            </a:r>
            <a:r>
              <a:rPr sz="1106">
                <a:solidFill>
                  <a:srgbClr val="33A2BD"/>
                </a:solidFill>
              </a:rPr>
              <a:t>Decimal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"description"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descr = chaine;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"quantite"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qte = </a:t>
            </a:r>
            <a:r>
              <a:rPr sz="1106">
                <a:solidFill>
                  <a:srgbClr val="33A2BD"/>
                </a:solidFill>
              </a:rPr>
              <a:t>Int32</a:t>
            </a:r>
            <a:r>
              <a:rPr sz="1106"/>
              <a:t>.Parse(chaine);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"item"</a:t>
            </a:r>
            <a:r>
              <a:rPr sz="1106"/>
              <a:t>))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{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(descr, qte, prix);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items.Add(item);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}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</a:t>
            </a:r>
            <a:r>
              <a:rPr sz="1106">
                <a:solidFill>
                  <a:srgbClr val="0433FF"/>
                </a:solidFill>
              </a:rPr>
              <a:t>break</a:t>
            </a:r>
            <a:r>
              <a:rPr sz="1106"/>
              <a:t>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} </a:t>
            </a:r>
            <a:r>
              <a:rPr sz="1106">
                <a:solidFill>
                  <a:srgbClr val="008F00"/>
                </a:solidFill>
              </a:rPr>
              <a:t>/* switch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} </a:t>
            </a:r>
            <a:r>
              <a:rPr sz="1106">
                <a:solidFill>
                  <a:srgbClr val="008F00"/>
                </a:solidFill>
              </a:rPr>
              <a:t>/* while */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} </a:t>
            </a:r>
            <a:r>
              <a:rPr sz="1106">
                <a:solidFill>
                  <a:srgbClr val="008F00"/>
                </a:solidFill>
              </a:rPr>
              <a:t>/* using */</a:t>
            </a:r>
          </a:p>
          <a:p>
            <a:pPr marR="235138"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>
                <a:solidFill>
                  <a:srgbClr val="000000"/>
                </a:solidFill>
              </a:rPr>
              <a:t>.WriteLine(</a:t>
            </a:r>
            <a:r>
              <a:rPr sz="1106"/>
              <a:t>"Nombre d'items: {0}"</a:t>
            </a:r>
            <a:r>
              <a:rPr sz="1106">
                <a:solidFill>
                  <a:srgbClr val="000000"/>
                </a:solidFill>
              </a:rPr>
              <a:t>, items.Count);</a:t>
            </a:r>
          </a:p>
          <a:p>
            <a:pPr marR="235138"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foreach</a:t>
            </a:r>
            <a:r>
              <a:rPr sz="1106"/>
              <a:t> (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 item </a:t>
            </a:r>
            <a:r>
              <a:rPr sz="1106">
                <a:solidFill>
                  <a:srgbClr val="0433FF"/>
                </a:solidFill>
              </a:rPr>
              <a:t>in</a:t>
            </a:r>
            <a:r>
              <a:rPr sz="1106"/>
              <a:t> items)</a:t>
            </a:r>
          </a:p>
          <a:p>
            <a:pPr marR="235138"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/>
              <a:t>.WriteLine(</a:t>
            </a:r>
            <a:r>
              <a:rPr sz="1106">
                <a:solidFill>
                  <a:srgbClr val="B4261A"/>
                </a:solidFill>
              </a:rPr>
              <a:t>"{0} -- qte: {1} -- prix: {2}"</a:t>
            </a:r>
            <a:r>
              <a:rPr sz="1106"/>
              <a:t>, item.Description, item.Quantite, item.PrixVente);</a:t>
            </a:r>
          </a:p>
        </p:txBody>
      </p:sp>
      <p:pic>
        <p:nvPicPr>
          <p:cNvPr id="706" name="Image" descr="Image"/>
          <p:cNvPicPr>
            <a:picLocks noChangeAspect="1"/>
          </p:cNvPicPr>
          <p:nvPr/>
        </p:nvPicPr>
        <p:blipFill>
          <a:blip r:embed="rId2"/>
          <a:srcRect l="6215" t="6278" r="6288" b="6385"/>
          <a:stretch>
            <a:fillRect/>
          </a:stretch>
        </p:blipFill>
        <p:spPr>
          <a:xfrm>
            <a:off x="702962" y="3348297"/>
            <a:ext cx="295370" cy="294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551" extrusionOk="0">
                <a:moveTo>
                  <a:pt x="10703" y="0"/>
                </a:moveTo>
                <a:cubicBezTo>
                  <a:pt x="9974" y="1"/>
                  <a:pt x="9235" y="46"/>
                  <a:pt x="8738" y="135"/>
                </a:cubicBezTo>
                <a:cubicBezTo>
                  <a:pt x="8048" y="258"/>
                  <a:pt x="6408" y="780"/>
                  <a:pt x="6167" y="955"/>
                </a:cubicBezTo>
                <a:cubicBezTo>
                  <a:pt x="6114" y="993"/>
                  <a:pt x="5956" y="1055"/>
                  <a:pt x="5812" y="1089"/>
                </a:cubicBezTo>
                <a:cubicBezTo>
                  <a:pt x="5466" y="1173"/>
                  <a:pt x="3768" y="2459"/>
                  <a:pt x="3138" y="3118"/>
                </a:cubicBezTo>
                <a:cubicBezTo>
                  <a:pt x="2532" y="3753"/>
                  <a:pt x="2015" y="4347"/>
                  <a:pt x="2015" y="4401"/>
                </a:cubicBezTo>
                <a:cubicBezTo>
                  <a:pt x="2015" y="4423"/>
                  <a:pt x="1912" y="4576"/>
                  <a:pt x="1794" y="4745"/>
                </a:cubicBezTo>
                <a:cubicBezTo>
                  <a:pt x="1099" y="5735"/>
                  <a:pt x="578" y="6977"/>
                  <a:pt x="301" y="8280"/>
                </a:cubicBezTo>
                <a:cubicBezTo>
                  <a:pt x="239" y="8572"/>
                  <a:pt x="144" y="8994"/>
                  <a:pt x="94" y="9220"/>
                </a:cubicBezTo>
                <a:cubicBezTo>
                  <a:pt x="15" y="9583"/>
                  <a:pt x="-14" y="10218"/>
                  <a:pt x="6" y="10891"/>
                </a:cubicBezTo>
                <a:cubicBezTo>
                  <a:pt x="26" y="11565"/>
                  <a:pt x="92" y="12283"/>
                  <a:pt x="198" y="12816"/>
                </a:cubicBezTo>
                <a:cubicBezTo>
                  <a:pt x="416" y="13916"/>
                  <a:pt x="588" y="14473"/>
                  <a:pt x="922" y="15173"/>
                </a:cubicBezTo>
                <a:cubicBezTo>
                  <a:pt x="1047" y="15435"/>
                  <a:pt x="1158" y="15689"/>
                  <a:pt x="1158" y="15740"/>
                </a:cubicBezTo>
                <a:cubicBezTo>
                  <a:pt x="1158" y="15791"/>
                  <a:pt x="1266" y="15972"/>
                  <a:pt x="1395" y="16143"/>
                </a:cubicBezTo>
                <a:cubicBezTo>
                  <a:pt x="1524" y="16314"/>
                  <a:pt x="1609" y="16478"/>
                  <a:pt x="1587" y="16501"/>
                </a:cubicBezTo>
                <a:cubicBezTo>
                  <a:pt x="1531" y="16557"/>
                  <a:pt x="2468" y="17745"/>
                  <a:pt x="3049" y="18351"/>
                </a:cubicBezTo>
                <a:cubicBezTo>
                  <a:pt x="4145" y="19491"/>
                  <a:pt x="5214" y="20190"/>
                  <a:pt x="6876" y="20857"/>
                </a:cubicBezTo>
                <a:cubicBezTo>
                  <a:pt x="7112" y="20952"/>
                  <a:pt x="7392" y="21066"/>
                  <a:pt x="7497" y="21111"/>
                </a:cubicBezTo>
                <a:cubicBezTo>
                  <a:pt x="7701" y="21199"/>
                  <a:pt x="9070" y="21460"/>
                  <a:pt x="9698" y="21529"/>
                </a:cubicBezTo>
                <a:cubicBezTo>
                  <a:pt x="10355" y="21600"/>
                  <a:pt x="12135" y="21490"/>
                  <a:pt x="12890" y="21335"/>
                </a:cubicBezTo>
                <a:cubicBezTo>
                  <a:pt x="13806" y="21146"/>
                  <a:pt x="14392" y="20945"/>
                  <a:pt x="15475" y="20454"/>
                </a:cubicBezTo>
                <a:cubicBezTo>
                  <a:pt x="15873" y="20274"/>
                  <a:pt x="16989" y="19539"/>
                  <a:pt x="17499" y="19127"/>
                </a:cubicBezTo>
                <a:cubicBezTo>
                  <a:pt x="18219" y="18546"/>
                  <a:pt x="19931" y="16614"/>
                  <a:pt x="19819" y="16501"/>
                </a:cubicBezTo>
                <a:cubicBezTo>
                  <a:pt x="19797" y="16478"/>
                  <a:pt x="19882" y="16314"/>
                  <a:pt x="20011" y="16143"/>
                </a:cubicBezTo>
                <a:cubicBezTo>
                  <a:pt x="20140" y="15972"/>
                  <a:pt x="20248" y="15772"/>
                  <a:pt x="20248" y="15695"/>
                </a:cubicBezTo>
                <a:cubicBezTo>
                  <a:pt x="20248" y="15618"/>
                  <a:pt x="20275" y="15507"/>
                  <a:pt x="20322" y="15457"/>
                </a:cubicBezTo>
                <a:cubicBezTo>
                  <a:pt x="20529" y="15230"/>
                  <a:pt x="21017" y="13736"/>
                  <a:pt x="21193" y="12771"/>
                </a:cubicBezTo>
                <a:cubicBezTo>
                  <a:pt x="21586" y="10625"/>
                  <a:pt x="21365" y="8580"/>
                  <a:pt x="20514" y="6460"/>
                </a:cubicBezTo>
                <a:cubicBezTo>
                  <a:pt x="20314" y="5962"/>
                  <a:pt x="20091" y="5490"/>
                  <a:pt x="20011" y="5401"/>
                </a:cubicBezTo>
                <a:cubicBezTo>
                  <a:pt x="19931" y="5312"/>
                  <a:pt x="19863" y="5194"/>
                  <a:pt x="19863" y="5147"/>
                </a:cubicBezTo>
                <a:cubicBezTo>
                  <a:pt x="19863" y="5005"/>
                  <a:pt x="18700" y="3535"/>
                  <a:pt x="18223" y="3074"/>
                </a:cubicBezTo>
                <a:cubicBezTo>
                  <a:pt x="17513" y="2386"/>
                  <a:pt x="17080" y="2016"/>
                  <a:pt x="16968" y="2014"/>
                </a:cubicBezTo>
                <a:cubicBezTo>
                  <a:pt x="16910" y="2013"/>
                  <a:pt x="16751" y="1907"/>
                  <a:pt x="16628" y="1776"/>
                </a:cubicBezTo>
                <a:cubicBezTo>
                  <a:pt x="16504" y="1644"/>
                  <a:pt x="16359" y="1537"/>
                  <a:pt x="16303" y="1537"/>
                </a:cubicBezTo>
                <a:cubicBezTo>
                  <a:pt x="16246" y="1537"/>
                  <a:pt x="16106" y="1451"/>
                  <a:pt x="15992" y="1343"/>
                </a:cubicBezTo>
                <a:cubicBezTo>
                  <a:pt x="15661" y="1029"/>
                  <a:pt x="13816" y="369"/>
                  <a:pt x="12609" y="135"/>
                </a:cubicBezTo>
                <a:cubicBezTo>
                  <a:pt x="12154" y="46"/>
                  <a:pt x="11432" y="0"/>
                  <a:pt x="107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07" name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" descr="&lt;?xml version=&quot;1.0&quot; encoding=&quot;ISO-8859-1&quot;?&gt;… &lt;?xml version=&quot;1.0&quot; encoding=&quot;ISO-8859-1&quot;?&gt;&lt;items&gt;  &lt;item&gt;    &lt;description&gt;Marteau&lt;/description&gt;    &lt;quantite&gt;1&lt;/quantite&gt;    &lt;prix&gt;2.5&lt;/prix&gt;  &lt;/item&gt;  &lt;item&gt;     &lt;description&gt;Clou&lt;/description&gt;    &lt;quantite&gt;100&lt;/quantite&gt;    &lt;prix&gt;0.1&lt;/prix&gt;  &lt;/item&gt;&lt;/items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1" y="2809062"/>
            <a:ext cx="4155421" cy="2755041"/>
          </a:xfrm>
          <a:prstGeom prst="rect">
            <a:avLst/>
          </a:prstGeom>
        </p:spPr>
      </p:pic>
      <p:sp>
        <p:nvSpPr>
          <p:cNvPr id="708" name="Rectangle"/>
          <p:cNvSpPr/>
          <p:nvPr/>
        </p:nvSpPr>
        <p:spPr>
          <a:xfrm>
            <a:off x="1203208" y="1745992"/>
            <a:ext cx="1016341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sp>
        <p:nvSpPr>
          <p:cNvPr id="709" name="Rectangle"/>
          <p:cNvSpPr/>
          <p:nvPr/>
        </p:nvSpPr>
        <p:spPr>
          <a:xfrm>
            <a:off x="5507648" y="4295456"/>
            <a:ext cx="637743" cy="165172"/>
          </a:xfrm>
          <a:prstGeom prst="rect">
            <a:avLst/>
          </a:prstGeom>
          <a:solidFill>
            <a:srgbClr val="FF6C00">
              <a:alpha val="38154"/>
            </a:srgbClr>
          </a:solidFill>
          <a:ln w="12700">
            <a:miter lim="400000"/>
          </a:ln>
        </p:spPr>
        <p:txBody>
          <a:bodyPr lIns="26126" tIns="26126" rIns="26126" bIns="26126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160"/>
          </a:p>
        </p:txBody>
      </p:sp>
      <p:pic>
        <p:nvPicPr>
          <p:cNvPr id="718" name="Ligne de connexion" descr="Ligne de connexion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96974" y="2189377"/>
            <a:ext cx="557260" cy="263187"/>
          </a:xfrm>
          <a:prstGeom prst="rect">
            <a:avLst/>
          </a:prstGeom>
        </p:spPr>
      </p:pic>
      <p:sp>
        <p:nvSpPr>
          <p:cNvPr id="711" name="XmlNodeType.EndElement"/>
          <p:cNvSpPr txBox="1"/>
          <p:nvPr/>
        </p:nvSpPr>
        <p:spPr>
          <a:xfrm>
            <a:off x="2860739" y="2109196"/>
            <a:ext cx="4459062" cy="30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657" tIns="32657" rIns="32657" bIns="32657">
            <a:spAutoFit/>
          </a:bodyPr>
          <a:lstStyle/>
          <a:p>
            <a:pPr lvl="1" algn="l">
              <a:defRPr sz="3000" cap="none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543">
                <a:solidFill>
                  <a:srgbClr val="FF6C00"/>
                </a:solidFill>
              </a:rPr>
              <a:t>XmlNodeType.EndElement</a:t>
            </a:r>
          </a:p>
        </p:txBody>
      </p:sp>
      <p:pic>
        <p:nvPicPr>
          <p:cNvPr id="712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2764290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13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769616" y="2424311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14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1127099" y="3441128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15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1127099" y="4103919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16" name="Image" descr="Image"/>
          <p:cNvPicPr>
            <a:picLocks noChangeAspect="1"/>
          </p:cNvPicPr>
          <p:nvPr/>
        </p:nvPicPr>
        <p:blipFill>
          <a:blip r:embed="rId5"/>
          <a:srcRect l="16206" t="26689" r="19292" b="26666"/>
          <a:stretch>
            <a:fillRect/>
          </a:stretch>
        </p:blipFill>
        <p:spPr>
          <a:xfrm>
            <a:off x="1127099" y="3772524"/>
            <a:ext cx="162062" cy="165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957" y="2747"/>
                </a:moveTo>
                <a:cubicBezTo>
                  <a:pt x="10359" y="2710"/>
                  <a:pt x="10754" y="2717"/>
                  <a:pt x="11154" y="2747"/>
                </a:cubicBezTo>
                <a:cubicBezTo>
                  <a:pt x="13952" y="2952"/>
                  <a:pt x="16620" y="4713"/>
                  <a:pt x="17873" y="7333"/>
                </a:cubicBezTo>
                <a:cubicBezTo>
                  <a:pt x="18342" y="8313"/>
                  <a:pt x="18390" y="8693"/>
                  <a:pt x="18390" y="10507"/>
                </a:cubicBezTo>
                <a:cubicBezTo>
                  <a:pt x="18390" y="12320"/>
                  <a:pt x="18347" y="12669"/>
                  <a:pt x="17900" y="13520"/>
                </a:cubicBezTo>
                <a:cubicBezTo>
                  <a:pt x="17622" y="14050"/>
                  <a:pt x="17301" y="14498"/>
                  <a:pt x="17193" y="14533"/>
                </a:cubicBezTo>
                <a:cubicBezTo>
                  <a:pt x="17085" y="14568"/>
                  <a:pt x="14416" y="12383"/>
                  <a:pt x="11262" y="9680"/>
                </a:cubicBezTo>
                <a:lnTo>
                  <a:pt x="5522" y="4773"/>
                </a:lnTo>
                <a:lnTo>
                  <a:pt x="5930" y="4347"/>
                </a:lnTo>
                <a:cubicBezTo>
                  <a:pt x="6581" y="3668"/>
                  <a:pt x="8562" y="2874"/>
                  <a:pt x="9957" y="2747"/>
                </a:cubicBezTo>
                <a:close/>
                <a:moveTo>
                  <a:pt x="3781" y="6640"/>
                </a:moveTo>
                <a:cubicBezTo>
                  <a:pt x="3968" y="6491"/>
                  <a:pt x="5487" y="7688"/>
                  <a:pt x="9712" y="11307"/>
                </a:cubicBezTo>
                <a:cubicBezTo>
                  <a:pt x="12836" y="13983"/>
                  <a:pt x="15419" y="16251"/>
                  <a:pt x="15452" y="16347"/>
                </a:cubicBezTo>
                <a:cubicBezTo>
                  <a:pt x="15546" y="16620"/>
                  <a:pt x="14412" y="17350"/>
                  <a:pt x="13221" y="17760"/>
                </a:cubicBezTo>
                <a:cubicBezTo>
                  <a:pt x="11011" y="18521"/>
                  <a:pt x="8086" y="18114"/>
                  <a:pt x="6203" y="16800"/>
                </a:cubicBezTo>
                <a:cubicBezTo>
                  <a:pt x="3337" y="14800"/>
                  <a:pt x="2132" y="11401"/>
                  <a:pt x="3128" y="8187"/>
                </a:cubicBezTo>
                <a:cubicBezTo>
                  <a:pt x="3360" y="7439"/>
                  <a:pt x="3643" y="6750"/>
                  <a:pt x="3781" y="66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17" name="Image" descr="Image"/>
          <p:cNvPicPr>
            <a:picLocks noChangeAspect="1"/>
          </p:cNvPicPr>
          <p:nvPr/>
        </p:nvPicPr>
        <p:blipFill>
          <a:blip r:embed="rId2"/>
          <a:srcRect l="6250" t="6239" r="6292" b="6417"/>
          <a:stretch>
            <a:fillRect/>
          </a:stretch>
        </p:blipFill>
        <p:spPr>
          <a:xfrm>
            <a:off x="1076382" y="4435315"/>
            <a:ext cx="178501" cy="178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509" extrusionOk="0">
                <a:moveTo>
                  <a:pt x="8705" y="132"/>
                </a:moveTo>
                <a:cubicBezTo>
                  <a:pt x="8016" y="255"/>
                  <a:pt x="6385" y="795"/>
                  <a:pt x="6144" y="969"/>
                </a:cubicBezTo>
                <a:cubicBezTo>
                  <a:pt x="6091" y="1007"/>
                  <a:pt x="5921" y="1058"/>
                  <a:pt x="5778" y="1093"/>
                </a:cubicBezTo>
                <a:cubicBezTo>
                  <a:pt x="5432" y="1176"/>
                  <a:pt x="3748" y="2478"/>
                  <a:pt x="3119" y="3137"/>
                </a:cubicBezTo>
                <a:cubicBezTo>
                  <a:pt x="2515" y="3770"/>
                  <a:pt x="1997" y="4338"/>
                  <a:pt x="1997" y="4393"/>
                </a:cubicBezTo>
                <a:cubicBezTo>
                  <a:pt x="1997" y="4415"/>
                  <a:pt x="1896" y="4569"/>
                  <a:pt x="1778" y="4737"/>
                </a:cubicBezTo>
                <a:cubicBezTo>
                  <a:pt x="1085" y="5726"/>
                  <a:pt x="566" y="6983"/>
                  <a:pt x="290" y="8284"/>
                </a:cubicBezTo>
                <a:cubicBezTo>
                  <a:pt x="228" y="8575"/>
                  <a:pt x="144" y="8994"/>
                  <a:pt x="95" y="9220"/>
                </a:cubicBezTo>
                <a:cubicBezTo>
                  <a:pt x="-64" y="9944"/>
                  <a:pt x="-19" y="11727"/>
                  <a:pt x="192" y="12790"/>
                </a:cubicBezTo>
                <a:cubicBezTo>
                  <a:pt x="410" y="13888"/>
                  <a:pt x="590" y="14456"/>
                  <a:pt x="924" y="15155"/>
                </a:cubicBezTo>
                <a:cubicBezTo>
                  <a:pt x="1049" y="15416"/>
                  <a:pt x="1143" y="15670"/>
                  <a:pt x="1143" y="15721"/>
                </a:cubicBezTo>
                <a:cubicBezTo>
                  <a:pt x="1143" y="15772"/>
                  <a:pt x="1259" y="15945"/>
                  <a:pt x="1387" y="16115"/>
                </a:cubicBezTo>
                <a:cubicBezTo>
                  <a:pt x="1516" y="16286"/>
                  <a:pt x="1581" y="16437"/>
                  <a:pt x="1558" y="16460"/>
                </a:cubicBezTo>
                <a:cubicBezTo>
                  <a:pt x="1502" y="16516"/>
                  <a:pt x="2466" y="17727"/>
                  <a:pt x="3046" y="18332"/>
                </a:cubicBezTo>
                <a:cubicBezTo>
                  <a:pt x="4139" y="19470"/>
                  <a:pt x="5192" y="20152"/>
                  <a:pt x="6851" y="20819"/>
                </a:cubicBezTo>
                <a:cubicBezTo>
                  <a:pt x="7087" y="20914"/>
                  <a:pt x="7380" y="21045"/>
                  <a:pt x="7485" y="21090"/>
                </a:cubicBezTo>
                <a:cubicBezTo>
                  <a:pt x="7689" y="21178"/>
                  <a:pt x="9053" y="21416"/>
                  <a:pt x="9680" y="21484"/>
                </a:cubicBezTo>
                <a:cubicBezTo>
                  <a:pt x="10335" y="21555"/>
                  <a:pt x="12098" y="21466"/>
                  <a:pt x="12851" y="21311"/>
                </a:cubicBezTo>
                <a:cubicBezTo>
                  <a:pt x="13766" y="21123"/>
                  <a:pt x="14355" y="20914"/>
                  <a:pt x="15437" y="20425"/>
                </a:cubicBezTo>
                <a:cubicBezTo>
                  <a:pt x="15834" y="20245"/>
                  <a:pt x="16952" y="19506"/>
                  <a:pt x="17461" y="19095"/>
                </a:cubicBezTo>
                <a:cubicBezTo>
                  <a:pt x="18179" y="18515"/>
                  <a:pt x="19890" y="16572"/>
                  <a:pt x="19778" y="16460"/>
                </a:cubicBezTo>
                <a:cubicBezTo>
                  <a:pt x="19755" y="16437"/>
                  <a:pt x="19844" y="16286"/>
                  <a:pt x="19973" y="16115"/>
                </a:cubicBezTo>
                <a:cubicBezTo>
                  <a:pt x="20102" y="15945"/>
                  <a:pt x="20193" y="15749"/>
                  <a:pt x="20193" y="15672"/>
                </a:cubicBezTo>
                <a:cubicBezTo>
                  <a:pt x="20193" y="15595"/>
                  <a:pt x="20244" y="15476"/>
                  <a:pt x="20290" y="15426"/>
                </a:cubicBezTo>
                <a:cubicBezTo>
                  <a:pt x="20497" y="15199"/>
                  <a:pt x="20968" y="13704"/>
                  <a:pt x="21144" y="12741"/>
                </a:cubicBezTo>
                <a:cubicBezTo>
                  <a:pt x="21536" y="10599"/>
                  <a:pt x="21311" y="8577"/>
                  <a:pt x="20461" y="6461"/>
                </a:cubicBezTo>
                <a:cubicBezTo>
                  <a:pt x="20261" y="5964"/>
                  <a:pt x="20053" y="5492"/>
                  <a:pt x="19973" y="5402"/>
                </a:cubicBezTo>
                <a:cubicBezTo>
                  <a:pt x="19893" y="5313"/>
                  <a:pt x="19827" y="5203"/>
                  <a:pt x="19827" y="5156"/>
                </a:cubicBezTo>
                <a:cubicBezTo>
                  <a:pt x="19827" y="5014"/>
                  <a:pt x="18669" y="3548"/>
                  <a:pt x="18193" y="3087"/>
                </a:cubicBezTo>
                <a:cubicBezTo>
                  <a:pt x="17484" y="2401"/>
                  <a:pt x="17037" y="2030"/>
                  <a:pt x="16924" y="2028"/>
                </a:cubicBezTo>
                <a:cubicBezTo>
                  <a:pt x="16867" y="2028"/>
                  <a:pt x="16706" y="1914"/>
                  <a:pt x="16583" y="1782"/>
                </a:cubicBezTo>
                <a:cubicBezTo>
                  <a:pt x="16459" y="1651"/>
                  <a:pt x="16322" y="1536"/>
                  <a:pt x="16266" y="1536"/>
                </a:cubicBezTo>
                <a:cubicBezTo>
                  <a:pt x="16209" y="1536"/>
                  <a:pt x="16062" y="1447"/>
                  <a:pt x="15949" y="1339"/>
                </a:cubicBezTo>
                <a:cubicBezTo>
                  <a:pt x="15618" y="1025"/>
                  <a:pt x="13788" y="366"/>
                  <a:pt x="12583" y="132"/>
                </a:cubicBezTo>
                <a:cubicBezTo>
                  <a:pt x="11674" y="-44"/>
                  <a:pt x="9696" y="-45"/>
                  <a:pt x="8705" y="132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36112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" grpId="0" animBg="1" advAuto="0"/>
      <p:bldP spid="708" grpId="0" animBg="1" advAuto="0"/>
      <p:bldP spid="709" grpId="0" animBg="1" advAuto="0"/>
      <p:bldP spid="718" grpId="0" animBg="1" advAuto="0"/>
      <p:bldP spid="711" grpId="0" animBg="1" advAuto="0"/>
      <p:bldP spid="712" grpId="0" animBg="1" advAuto="0"/>
      <p:bldP spid="713" grpId="0" animBg="1" advAuto="0"/>
      <p:bldP spid="714" grpId="0" animBg="1" advAuto="0"/>
      <p:bldP spid="715" grpId="0" animBg="1" advAuto="0"/>
      <p:bldP spid="716" grpId="0" animBg="1" advAuto="0"/>
      <p:bldP spid="717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items = new List&lt;ItemVente&gt;();…"/>
          <p:cNvSpPr txBox="1"/>
          <p:nvPr/>
        </p:nvSpPr>
        <p:spPr>
          <a:xfrm>
            <a:off x="492488" y="1136650"/>
            <a:ext cx="7828930" cy="5575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defTabSz="235138">
              <a:defRPr sz="2150" cap="none">
                <a:solidFill>
                  <a:srgbClr val="33A2B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00000"/>
                </a:solidFill>
              </a:rPr>
              <a:t>items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>
                <a:solidFill>
                  <a:srgbClr val="000000"/>
                </a:solidFill>
              </a:rPr>
              <a:t> </a:t>
            </a:r>
            <a:r>
              <a:rPr sz="1106"/>
              <a:t>List</a:t>
            </a:r>
            <a:r>
              <a:rPr sz="1106">
                <a:solidFill>
                  <a:srgbClr val="000000"/>
                </a:solidFill>
              </a:rPr>
              <a:t>&lt;</a:t>
            </a:r>
            <a:r>
              <a:rPr sz="1106"/>
              <a:t>ItemVente</a:t>
            </a:r>
            <a:r>
              <a:rPr sz="1106">
                <a:solidFill>
                  <a:srgbClr val="000000"/>
                </a:solidFill>
              </a:rPr>
              <a:t>&gt;();</a:t>
            </a:r>
          </a:p>
          <a:p>
            <a:pPr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using</a:t>
            </a:r>
            <a:r>
              <a:rPr sz="1106">
                <a:solidFill>
                  <a:srgbClr val="000000"/>
                </a:solidFill>
              </a:rPr>
              <a:t> (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>
                <a:solidFill>
                  <a:srgbClr val="000000"/>
                </a:solidFill>
              </a:rPr>
              <a:t> reader = </a:t>
            </a:r>
            <a:r>
              <a:rPr sz="1106">
                <a:solidFill>
                  <a:srgbClr val="33A2BD"/>
                </a:solidFill>
              </a:rPr>
              <a:t>XmlReader</a:t>
            </a:r>
            <a:r>
              <a:rPr sz="1106">
                <a:solidFill>
                  <a:srgbClr val="000000"/>
                </a:solidFill>
              </a:rPr>
              <a:t>.Create(</a:t>
            </a:r>
            <a:r>
              <a:rPr sz="1106"/>
              <a:t>"items.xml"</a:t>
            </a:r>
            <a:r>
              <a:rPr sz="1106">
                <a:solidFill>
                  <a:srgbClr val="000000"/>
                </a:solidFill>
              </a:rPr>
              <a:t>))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{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string</a:t>
            </a:r>
            <a:r>
              <a:rPr sz="1106"/>
              <a:t> chaine = </a:t>
            </a:r>
            <a:r>
              <a:rPr sz="1106">
                <a:solidFill>
                  <a:srgbClr val="B4261A"/>
                </a:solidFill>
              </a:rPr>
              <a:t>""</a:t>
            </a:r>
            <a:r>
              <a:rPr sz="1106"/>
              <a:t>;</a:t>
            </a:r>
          </a:p>
          <a:p>
            <a:pPr defTabSz="235138">
              <a:defRPr sz="2150" cap="none">
                <a:solidFill>
                  <a:srgbClr val="33A2B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ItemVente</a:t>
            </a:r>
            <a:r>
              <a:rPr sz="1106">
                <a:solidFill>
                  <a:srgbClr val="000000"/>
                </a:solidFill>
              </a:rPr>
              <a:t> item = </a:t>
            </a:r>
            <a:r>
              <a:rPr sz="1106">
                <a:solidFill>
                  <a:srgbClr val="0433FF"/>
                </a:solidFill>
              </a:rPr>
              <a:t>null</a:t>
            </a:r>
            <a:r>
              <a:rPr sz="1106">
                <a:solidFill>
                  <a:srgbClr val="000000"/>
                </a:solidFill>
              </a:rPr>
              <a:t>;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106">
              <a:solidFill>
                <a:srgbClr val="000000"/>
              </a:solidFill>
            </a:endParaRP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while</a:t>
            </a:r>
            <a:r>
              <a:rPr sz="1106"/>
              <a:t> (reader.Read())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{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  switch</a:t>
            </a:r>
            <a:r>
              <a:rPr sz="1106"/>
              <a:t> (reader.NodeType)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{</a:t>
            </a:r>
          </a:p>
          <a:p>
            <a:pPr defTabSz="235138">
              <a:defRPr sz="2150" cap="none">
                <a:solidFill>
                  <a:srgbClr val="33A2B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    case</a:t>
            </a:r>
            <a:r>
              <a:rPr sz="1106">
                <a:solidFill>
                  <a:srgbClr val="000000"/>
                </a:solidFill>
              </a:rPr>
              <a:t> </a:t>
            </a:r>
            <a:r>
              <a:rPr sz="1106"/>
              <a:t>XmlNodeType</a:t>
            </a:r>
            <a:r>
              <a:rPr sz="1106">
                <a:solidFill>
                  <a:srgbClr val="000000"/>
                </a:solidFill>
              </a:rPr>
              <a:t>.Element: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        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"item"</a:t>
            </a:r>
            <a:r>
              <a:rPr sz="1106"/>
              <a:t>))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 = </a:t>
            </a:r>
            <a:r>
              <a:rPr sz="1106">
                <a:solidFill>
                  <a:srgbClr val="0433FF"/>
                </a:solidFill>
              </a:rPr>
              <a:t>new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ItemVente</a:t>
            </a:r>
            <a:r>
              <a:rPr sz="1106"/>
              <a:t>();</a:t>
            </a:r>
          </a:p>
          <a:p>
            <a:pPr defTabSz="235138">
              <a:defRPr sz="2150" cap="non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break</a:t>
            </a:r>
            <a:r>
              <a:rPr sz="1106">
                <a:solidFill>
                  <a:srgbClr val="000000"/>
                </a:solidFill>
              </a:rPr>
              <a:t>;</a:t>
            </a:r>
          </a:p>
          <a:p>
            <a:pPr defTabSz="235138">
              <a:defRPr sz="2150" cap="none">
                <a:solidFill>
                  <a:srgbClr val="33A2B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    case</a:t>
            </a:r>
            <a:r>
              <a:rPr sz="1106">
                <a:solidFill>
                  <a:srgbClr val="000000"/>
                </a:solidFill>
              </a:rPr>
              <a:t> </a:t>
            </a:r>
            <a:r>
              <a:rPr sz="1106"/>
              <a:t>XmlNodeType</a:t>
            </a:r>
            <a:r>
              <a:rPr sz="1106">
                <a:solidFill>
                  <a:srgbClr val="000000"/>
                </a:solidFill>
              </a:rPr>
              <a:t>.Text: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chaine = reader.Value;</a:t>
            </a:r>
          </a:p>
          <a:p>
            <a:pPr defTabSz="235138">
              <a:defRPr sz="2150" cap="non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break</a:t>
            </a:r>
            <a:r>
              <a:rPr sz="1106">
                <a:solidFill>
                  <a:srgbClr val="000000"/>
                </a:solidFill>
              </a:rPr>
              <a:t>;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    case</a:t>
            </a:r>
            <a:r>
              <a:rPr sz="1106"/>
              <a:t> </a:t>
            </a:r>
            <a:r>
              <a:rPr sz="1106">
                <a:solidFill>
                  <a:srgbClr val="33A2BD"/>
                </a:solidFill>
              </a:rPr>
              <a:t>XmlNodeType</a:t>
            </a:r>
            <a:r>
              <a:rPr sz="1106"/>
              <a:t>.EndElement: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        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"prix"</a:t>
            </a:r>
            <a:r>
              <a:rPr sz="1106"/>
              <a:t>))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item.PrixVente = </a:t>
            </a:r>
            <a:r>
              <a:rPr sz="1106">
                <a:solidFill>
                  <a:srgbClr val="33A2BD"/>
                </a:solidFill>
              </a:rPr>
              <a:t>Decimal</a:t>
            </a:r>
            <a:r>
              <a:rPr sz="1106"/>
              <a:t>.Parse(chaine);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        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"description"</a:t>
            </a:r>
            <a:r>
              <a:rPr sz="1106"/>
              <a:t>))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item.Description = chaine;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        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"quantite"</a:t>
            </a:r>
            <a:r>
              <a:rPr sz="1106"/>
              <a:t>))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item.Quantite = </a:t>
            </a:r>
            <a:r>
              <a:rPr sz="1106">
                <a:solidFill>
                  <a:srgbClr val="33A2BD"/>
                </a:solidFill>
              </a:rPr>
              <a:t>Int32</a:t>
            </a:r>
            <a:r>
              <a:rPr sz="1106"/>
              <a:t>.Parse(chaine);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433FF"/>
                </a:solidFill>
              </a:rPr>
              <a:t>          if</a:t>
            </a:r>
            <a:r>
              <a:rPr sz="1106"/>
              <a:t> (reader.Name.Equals(</a:t>
            </a:r>
            <a:r>
              <a:rPr sz="1106">
                <a:solidFill>
                  <a:srgbClr val="B4261A"/>
                </a:solidFill>
              </a:rPr>
              <a:t>"item"</a:t>
            </a:r>
            <a:r>
              <a:rPr sz="1106"/>
              <a:t>))</a:t>
            </a:r>
          </a:p>
          <a:p>
            <a:pPr defTabSz="235138"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  items.Add(item);</a:t>
            </a:r>
          </a:p>
          <a:p>
            <a:pPr defTabSz="235138">
              <a:defRPr sz="2150" cap="non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/>
              <a:t>          break</a:t>
            </a:r>
            <a:r>
              <a:rPr sz="1106">
                <a:solidFill>
                  <a:srgbClr val="000000"/>
                </a:solidFill>
              </a:rPr>
              <a:t>;</a:t>
            </a:r>
          </a:p>
          <a:p>
            <a:pPr defTabSz="235138">
              <a:defRPr sz="2150" cap="non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00000"/>
                </a:solidFill>
              </a:rPr>
              <a:t>    } </a:t>
            </a:r>
            <a:r>
              <a:rPr sz="1106"/>
              <a:t>/* switch */</a:t>
            </a:r>
            <a:endParaRPr sz="1106">
              <a:solidFill>
                <a:srgbClr val="000000"/>
              </a:solidFill>
            </a:endParaRPr>
          </a:p>
          <a:p>
            <a:pPr defTabSz="235138">
              <a:defRPr sz="2150" cap="non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00000"/>
                </a:solidFill>
              </a:rPr>
              <a:t>  } </a:t>
            </a:r>
            <a:r>
              <a:rPr sz="1106"/>
              <a:t>/* while */</a:t>
            </a:r>
            <a:endParaRPr sz="1106">
              <a:solidFill>
                <a:srgbClr val="000000"/>
              </a:solidFill>
            </a:endParaRPr>
          </a:p>
          <a:p>
            <a:pPr defTabSz="235138">
              <a:defRPr sz="2150" cap="non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000000"/>
                </a:solidFill>
              </a:rPr>
              <a:t>} </a:t>
            </a:r>
            <a:r>
              <a:rPr sz="1106"/>
              <a:t>/* using */</a:t>
            </a:r>
            <a:endParaRPr sz="1106">
              <a:solidFill>
                <a:srgbClr val="000000"/>
              </a:solidFill>
            </a:endParaRPr>
          </a:p>
          <a:p>
            <a:pPr defTabSz="235138">
              <a:defRPr sz="2150" cap="none">
                <a:solidFill>
                  <a:srgbClr val="B4261A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>
                <a:solidFill>
                  <a:srgbClr val="000000"/>
                </a:solidFill>
              </a:rPr>
              <a:t>.WriteLine(</a:t>
            </a:r>
            <a:r>
              <a:rPr sz="1106"/>
              <a:t>"Nombre d'items: {0}"</a:t>
            </a:r>
            <a:r>
              <a:rPr sz="1106">
                <a:solidFill>
                  <a:srgbClr val="000000"/>
                </a:solidFill>
              </a:rPr>
              <a:t>, items.Count);</a:t>
            </a:r>
          </a:p>
          <a:p>
            <a:pPr defTabSz="235138">
              <a:lnSpc>
                <a:spcPct val="115000"/>
              </a:lnSpc>
              <a:spcBef>
                <a:spcPts val="514"/>
              </a:spcBef>
              <a:defRPr sz="2150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6">
                <a:solidFill>
                  <a:srgbClr val="33A2BD"/>
                </a:solidFill>
              </a:rPr>
              <a:t>Console</a:t>
            </a:r>
            <a:r>
              <a:rPr sz="1106"/>
              <a:t>.WriteLine(</a:t>
            </a:r>
            <a:r>
              <a:rPr sz="1106">
                <a:solidFill>
                  <a:srgbClr val="B4261A"/>
                </a:solidFill>
              </a:rPr>
              <a:t>"{0} -- qte: {1} -- prix: {2}"</a:t>
            </a:r>
            <a:r>
              <a:rPr sz="1106"/>
              <a:t>, item.Description, item.Quantite, item.PrixVente);</a:t>
            </a:r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2"/>
          <a:srcRect l="7075" t="17055" r="6628" b="3477"/>
          <a:stretch>
            <a:fillRect/>
          </a:stretch>
        </p:blipFill>
        <p:spPr>
          <a:xfrm>
            <a:off x="5320909" y="4195597"/>
            <a:ext cx="2225783" cy="2049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89" extrusionOk="0">
                <a:moveTo>
                  <a:pt x="818" y="0"/>
                </a:moveTo>
                <a:cubicBezTo>
                  <a:pt x="659" y="0"/>
                  <a:pt x="612" y="14"/>
                  <a:pt x="511" y="86"/>
                </a:cubicBezTo>
                <a:cubicBezTo>
                  <a:pt x="326" y="220"/>
                  <a:pt x="300" y="318"/>
                  <a:pt x="337" y="755"/>
                </a:cubicBezTo>
                <a:cubicBezTo>
                  <a:pt x="356" y="980"/>
                  <a:pt x="359" y="1174"/>
                  <a:pt x="343" y="1268"/>
                </a:cubicBezTo>
                <a:cubicBezTo>
                  <a:pt x="310" y="1470"/>
                  <a:pt x="309" y="1687"/>
                  <a:pt x="341" y="1722"/>
                </a:cubicBezTo>
                <a:cubicBezTo>
                  <a:pt x="355" y="1738"/>
                  <a:pt x="376" y="1931"/>
                  <a:pt x="387" y="2150"/>
                </a:cubicBezTo>
                <a:lnTo>
                  <a:pt x="406" y="2548"/>
                </a:lnTo>
                <a:lnTo>
                  <a:pt x="294" y="2754"/>
                </a:lnTo>
                <a:cubicBezTo>
                  <a:pt x="150" y="3019"/>
                  <a:pt x="77" y="3240"/>
                  <a:pt x="28" y="3552"/>
                </a:cubicBezTo>
                <a:cubicBezTo>
                  <a:pt x="14" y="3647"/>
                  <a:pt x="3" y="3739"/>
                  <a:pt x="1" y="3825"/>
                </a:cubicBezTo>
                <a:cubicBezTo>
                  <a:pt x="-7" y="4081"/>
                  <a:pt x="39" y="4272"/>
                  <a:pt x="121" y="4272"/>
                </a:cubicBezTo>
                <a:cubicBezTo>
                  <a:pt x="150" y="4272"/>
                  <a:pt x="188" y="4301"/>
                  <a:pt x="207" y="4338"/>
                </a:cubicBezTo>
                <a:cubicBezTo>
                  <a:pt x="225" y="4376"/>
                  <a:pt x="282" y="4460"/>
                  <a:pt x="333" y="4525"/>
                </a:cubicBezTo>
                <a:cubicBezTo>
                  <a:pt x="391" y="4599"/>
                  <a:pt x="426" y="4677"/>
                  <a:pt x="426" y="4730"/>
                </a:cubicBezTo>
                <a:cubicBezTo>
                  <a:pt x="426" y="4777"/>
                  <a:pt x="437" y="4816"/>
                  <a:pt x="452" y="4816"/>
                </a:cubicBezTo>
                <a:cubicBezTo>
                  <a:pt x="467" y="4816"/>
                  <a:pt x="503" y="4867"/>
                  <a:pt x="533" y="4930"/>
                </a:cubicBezTo>
                <a:cubicBezTo>
                  <a:pt x="582" y="5035"/>
                  <a:pt x="718" y="5142"/>
                  <a:pt x="753" y="5104"/>
                </a:cubicBezTo>
                <a:cubicBezTo>
                  <a:pt x="761" y="5095"/>
                  <a:pt x="784" y="5102"/>
                  <a:pt x="804" y="5121"/>
                </a:cubicBezTo>
                <a:cubicBezTo>
                  <a:pt x="866" y="5177"/>
                  <a:pt x="849" y="5376"/>
                  <a:pt x="767" y="5547"/>
                </a:cubicBezTo>
                <a:cubicBezTo>
                  <a:pt x="695" y="5694"/>
                  <a:pt x="689" y="5734"/>
                  <a:pt x="680" y="6151"/>
                </a:cubicBezTo>
                <a:cubicBezTo>
                  <a:pt x="668" y="6659"/>
                  <a:pt x="685" y="6728"/>
                  <a:pt x="846" y="6877"/>
                </a:cubicBezTo>
                <a:cubicBezTo>
                  <a:pt x="1032" y="7051"/>
                  <a:pt x="1058" y="7245"/>
                  <a:pt x="923" y="7430"/>
                </a:cubicBezTo>
                <a:cubicBezTo>
                  <a:pt x="839" y="7545"/>
                  <a:pt x="837" y="7552"/>
                  <a:pt x="856" y="7774"/>
                </a:cubicBezTo>
                <a:cubicBezTo>
                  <a:pt x="866" y="7898"/>
                  <a:pt x="887" y="8021"/>
                  <a:pt x="901" y="8049"/>
                </a:cubicBezTo>
                <a:cubicBezTo>
                  <a:pt x="915" y="8077"/>
                  <a:pt x="925" y="8156"/>
                  <a:pt x="925" y="8223"/>
                </a:cubicBezTo>
                <a:cubicBezTo>
                  <a:pt x="925" y="8334"/>
                  <a:pt x="946" y="8371"/>
                  <a:pt x="1121" y="8576"/>
                </a:cubicBezTo>
                <a:cubicBezTo>
                  <a:pt x="1228" y="8701"/>
                  <a:pt x="1315" y="8828"/>
                  <a:pt x="1315" y="8860"/>
                </a:cubicBezTo>
                <a:cubicBezTo>
                  <a:pt x="1315" y="8891"/>
                  <a:pt x="1272" y="9009"/>
                  <a:pt x="1218" y="9122"/>
                </a:cubicBezTo>
                <a:cubicBezTo>
                  <a:pt x="1141" y="9284"/>
                  <a:pt x="1115" y="9376"/>
                  <a:pt x="1101" y="9560"/>
                </a:cubicBezTo>
                <a:cubicBezTo>
                  <a:pt x="1090" y="9704"/>
                  <a:pt x="1095" y="9808"/>
                  <a:pt x="1113" y="9831"/>
                </a:cubicBezTo>
                <a:cubicBezTo>
                  <a:pt x="1146" y="9876"/>
                  <a:pt x="1115" y="10176"/>
                  <a:pt x="1063" y="10311"/>
                </a:cubicBezTo>
                <a:cubicBezTo>
                  <a:pt x="1031" y="10396"/>
                  <a:pt x="1038" y="10645"/>
                  <a:pt x="1085" y="11158"/>
                </a:cubicBezTo>
                <a:cubicBezTo>
                  <a:pt x="1101" y="11325"/>
                  <a:pt x="1123" y="11410"/>
                  <a:pt x="1164" y="11461"/>
                </a:cubicBezTo>
                <a:cubicBezTo>
                  <a:pt x="1229" y="11540"/>
                  <a:pt x="1243" y="11658"/>
                  <a:pt x="1253" y="12130"/>
                </a:cubicBezTo>
                <a:cubicBezTo>
                  <a:pt x="1258" y="12344"/>
                  <a:pt x="1262" y="12353"/>
                  <a:pt x="1384" y="12508"/>
                </a:cubicBezTo>
                <a:cubicBezTo>
                  <a:pt x="1490" y="12643"/>
                  <a:pt x="1509" y="12688"/>
                  <a:pt x="1509" y="12798"/>
                </a:cubicBezTo>
                <a:cubicBezTo>
                  <a:pt x="1509" y="12900"/>
                  <a:pt x="1496" y="12937"/>
                  <a:pt x="1445" y="12972"/>
                </a:cubicBezTo>
                <a:cubicBezTo>
                  <a:pt x="1357" y="13035"/>
                  <a:pt x="1323" y="13186"/>
                  <a:pt x="1348" y="13402"/>
                </a:cubicBezTo>
                <a:cubicBezTo>
                  <a:pt x="1360" y="13502"/>
                  <a:pt x="1361" y="13663"/>
                  <a:pt x="1352" y="13759"/>
                </a:cubicBezTo>
                <a:cubicBezTo>
                  <a:pt x="1337" y="13927"/>
                  <a:pt x="1342" y="13941"/>
                  <a:pt x="1451" y="14114"/>
                </a:cubicBezTo>
                <a:cubicBezTo>
                  <a:pt x="1576" y="14312"/>
                  <a:pt x="1587" y="14357"/>
                  <a:pt x="1523" y="14415"/>
                </a:cubicBezTo>
                <a:cubicBezTo>
                  <a:pt x="1443" y="14487"/>
                  <a:pt x="1419" y="14571"/>
                  <a:pt x="1408" y="14851"/>
                </a:cubicBezTo>
                <a:cubicBezTo>
                  <a:pt x="1399" y="15074"/>
                  <a:pt x="1406" y="15137"/>
                  <a:pt x="1439" y="15167"/>
                </a:cubicBezTo>
                <a:cubicBezTo>
                  <a:pt x="1465" y="15190"/>
                  <a:pt x="1481" y="15258"/>
                  <a:pt x="1481" y="15337"/>
                </a:cubicBezTo>
                <a:cubicBezTo>
                  <a:pt x="1481" y="15453"/>
                  <a:pt x="1497" y="15487"/>
                  <a:pt x="1633" y="15647"/>
                </a:cubicBezTo>
                <a:cubicBezTo>
                  <a:pt x="1799" y="15841"/>
                  <a:pt x="1811" y="15884"/>
                  <a:pt x="1740" y="16062"/>
                </a:cubicBezTo>
                <a:cubicBezTo>
                  <a:pt x="1707" y="16145"/>
                  <a:pt x="1692" y="16269"/>
                  <a:pt x="1691" y="16487"/>
                </a:cubicBezTo>
                <a:cubicBezTo>
                  <a:pt x="1689" y="16765"/>
                  <a:pt x="1696" y="16803"/>
                  <a:pt x="1756" y="16892"/>
                </a:cubicBezTo>
                <a:cubicBezTo>
                  <a:pt x="1831" y="17002"/>
                  <a:pt x="1871" y="17137"/>
                  <a:pt x="1891" y="17356"/>
                </a:cubicBezTo>
                <a:cubicBezTo>
                  <a:pt x="1898" y="17439"/>
                  <a:pt x="1914" y="17522"/>
                  <a:pt x="1928" y="17541"/>
                </a:cubicBezTo>
                <a:cubicBezTo>
                  <a:pt x="1942" y="17559"/>
                  <a:pt x="1946" y="17616"/>
                  <a:pt x="1936" y="17668"/>
                </a:cubicBezTo>
                <a:cubicBezTo>
                  <a:pt x="1905" y="17838"/>
                  <a:pt x="1946" y="17953"/>
                  <a:pt x="2106" y="18134"/>
                </a:cubicBezTo>
                <a:cubicBezTo>
                  <a:pt x="2190" y="18229"/>
                  <a:pt x="2259" y="18320"/>
                  <a:pt x="2259" y="18336"/>
                </a:cubicBezTo>
                <a:cubicBezTo>
                  <a:pt x="2259" y="18426"/>
                  <a:pt x="2523" y="18765"/>
                  <a:pt x="2734" y="18947"/>
                </a:cubicBezTo>
                <a:cubicBezTo>
                  <a:pt x="2863" y="19058"/>
                  <a:pt x="2978" y="19150"/>
                  <a:pt x="2991" y="19151"/>
                </a:cubicBezTo>
                <a:cubicBezTo>
                  <a:pt x="3043" y="19156"/>
                  <a:pt x="3288" y="19347"/>
                  <a:pt x="3288" y="19383"/>
                </a:cubicBezTo>
                <a:cubicBezTo>
                  <a:pt x="3288" y="19514"/>
                  <a:pt x="3707" y="19851"/>
                  <a:pt x="4162" y="20086"/>
                </a:cubicBezTo>
                <a:cubicBezTo>
                  <a:pt x="4570" y="20296"/>
                  <a:pt x="4664" y="20329"/>
                  <a:pt x="4827" y="20331"/>
                </a:cubicBezTo>
                <a:cubicBezTo>
                  <a:pt x="4857" y="20332"/>
                  <a:pt x="4917" y="20367"/>
                  <a:pt x="4962" y="20409"/>
                </a:cubicBezTo>
                <a:cubicBezTo>
                  <a:pt x="5100" y="20535"/>
                  <a:pt x="5193" y="20578"/>
                  <a:pt x="5635" y="20718"/>
                </a:cubicBezTo>
                <a:cubicBezTo>
                  <a:pt x="5742" y="20752"/>
                  <a:pt x="5918" y="20789"/>
                  <a:pt x="6025" y="20800"/>
                </a:cubicBezTo>
                <a:cubicBezTo>
                  <a:pt x="6148" y="20813"/>
                  <a:pt x="6244" y="20842"/>
                  <a:pt x="6286" y="20877"/>
                </a:cubicBezTo>
                <a:cubicBezTo>
                  <a:pt x="6322" y="20908"/>
                  <a:pt x="6367" y="20933"/>
                  <a:pt x="6387" y="20933"/>
                </a:cubicBezTo>
                <a:cubicBezTo>
                  <a:pt x="6406" y="20933"/>
                  <a:pt x="6461" y="20958"/>
                  <a:pt x="6508" y="20987"/>
                </a:cubicBezTo>
                <a:cubicBezTo>
                  <a:pt x="6579" y="21032"/>
                  <a:pt x="6603" y="21033"/>
                  <a:pt x="6652" y="21000"/>
                </a:cubicBezTo>
                <a:cubicBezTo>
                  <a:pt x="6719" y="20954"/>
                  <a:pt x="6789" y="20996"/>
                  <a:pt x="6789" y="21082"/>
                </a:cubicBezTo>
                <a:cubicBezTo>
                  <a:pt x="6789" y="21141"/>
                  <a:pt x="6866" y="21176"/>
                  <a:pt x="7234" y="21277"/>
                </a:cubicBezTo>
                <a:cubicBezTo>
                  <a:pt x="7562" y="21368"/>
                  <a:pt x="7488" y="21359"/>
                  <a:pt x="8081" y="21368"/>
                </a:cubicBezTo>
                <a:cubicBezTo>
                  <a:pt x="8356" y="21371"/>
                  <a:pt x="8596" y="21384"/>
                  <a:pt x="8613" y="21395"/>
                </a:cubicBezTo>
                <a:cubicBezTo>
                  <a:pt x="8684" y="21443"/>
                  <a:pt x="9192" y="21520"/>
                  <a:pt x="9664" y="21555"/>
                </a:cubicBezTo>
                <a:cubicBezTo>
                  <a:pt x="9801" y="21565"/>
                  <a:pt x="9918" y="21577"/>
                  <a:pt x="9923" y="21583"/>
                </a:cubicBezTo>
                <a:cubicBezTo>
                  <a:pt x="9940" y="21600"/>
                  <a:pt x="10277" y="21579"/>
                  <a:pt x="10307" y="21559"/>
                </a:cubicBezTo>
                <a:cubicBezTo>
                  <a:pt x="10323" y="21548"/>
                  <a:pt x="10459" y="21524"/>
                  <a:pt x="10608" y="21505"/>
                </a:cubicBezTo>
                <a:cubicBezTo>
                  <a:pt x="10822" y="21478"/>
                  <a:pt x="10892" y="21477"/>
                  <a:pt x="10944" y="21507"/>
                </a:cubicBezTo>
                <a:cubicBezTo>
                  <a:pt x="10997" y="21538"/>
                  <a:pt x="11018" y="21539"/>
                  <a:pt x="11051" y="21509"/>
                </a:cubicBezTo>
                <a:cubicBezTo>
                  <a:pt x="11078" y="21485"/>
                  <a:pt x="11233" y="21469"/>
                  <a:pt x="11504" y="21462"/>
                </a:cubicBezTo>
                <a:cubicBezTo>
                  <a:pt x="12300" y="21441"/>
                  <a:pt x="12591" y="21414"/>
                  <a:pt x="12818" y="21342"/>
                </a:cubicBezTo>
                <a:cubicBezTo>
                  <a:pt x="13083" y="21258"/>
                  <a:pt x="13300" y="21228"/>
                  <a:pt x="13693" y="21219"/>
                </a:cubicBezTo>
                <a:cubicBezTo>
                  <a:pt x="14190" y="21208"/>
                  <a:pt x="14673" y="21146"/>
                  <a:pt x="14985" y="21054"/>
                </a:cubicBezTo>
                <a:cubicBezTo>
                  <a:pt x="15100" y="21020"/>
                  <a:pt x="15222" y="20988"/>
                  <a:pt x="15256" y="20983"/>
                </a:cubicBezTo>
                <a:cubicBezTo>
                  <a:pt x="15291" y="20977"/>
                  <a:pt x="15383" y="20929"/>
                  <a:pt x="15460" y="20877"/>
                </a:cubicBezTo>
                <a:cubicBezTo>
                  <a:pt x="15537" y="20825"/>
                  <a:pt x="15611" y="20783"/>
                  <a:pt x="15625" y="20783"/>
                </a:cubicBezTo>
                <a:cubicBezTo>
                  <a:pt x="15638" y="20783"/>
                  <a:pt x="15691" y="20763"/>
                  <a:pt x="15741" y="20740"/>
                </a:cubicBezTo>
                <a:cubicBezTo>
                  <a:pt x="15791" y="20717"/>
                  <a:pt x="15931" y="20676"/>
                  <a:pt x="16050" y="20647"/>
                </a:cubicBezTo>
                <a:cubicBezTo>
                  <a:pt x="16544" y="20531"/>
                  <a:pt x="17186" y="20189"/>
                  <a:pt x="17516" y="19869"/>
                </a:cubicBezTo>
                <a:cubicBezTo>
                  <a:pt x="17572" y="19816"/>
                  <a:pt x="17667" y="19728"/>
                  <a:pt x="17728" y="19676"/>
                </a:cubicBezTo>
                <a:cubicBezTo>
                  <a:pt x="17789" y="19623"/>
                  <a:pt x="17890" y="19485"/>
                  <a:pt x="17954" y="19368"/>
                </a:cubicBezTo>
                <a:cubicBezTo>
                  <a:pt x="18020" y="19247"/>
                  <a:pt x="18136" y="19095"/>
                  <a:pt x="18223" y="19013"/>
                </a:cubicBezTo>
                <a:cubicBezTo>
                  <a:pt x="18306" y="18935"/>
                  <a:pt x="18382" y="18846"/>
                  <a:pt x="18391" y="18816"/>
                </a:cubicBezTo>
                <a:cubicBezTo>
                  <a:pt x="18400" y="18786"/>
                  <a:pt x="18453" y="18697"/>
                  <a:pt x="18510" y="18618"/>
                </a:cubicBezTo>
                <a:cubicBezTo>
                  <a:pt x="18567" y="18539"/>
                  <a:pt x="18649" y="18406"/>
                  <a:pt x="18690" y="18323"/>
                </a:cubicBezTo>
                <a:cubicBezTo>
                  <a:pt x="18785" y="18131"/>
                  <a:pt x="18904" y="17620"/>
                  <a:pt x="18904" y="17405"/>
                </a:cubicBezTo>
                <a:cubicBezTo>
                  <a:pt x="18904" y="17315"/>
                  <a:pt x="18915" y="17164"/>
                  <a:pt x="18929" y="17072"/>
                </a:cubicBezTo>
                <a:cubicBezTo>
                  <a:pt x="18944" y="16980"/>
                  <a:pt x="18970" y="16818"/>
                  <a:pt x="18985" y="16713"/>
                </a:cubicBezTo>
                <a:cubicBezTo>
                  <a:pt x="19000" y="16608"/>
                  <a:pt x="19049" y="16440"/>
                  <a:pt x="19096" y="16339"/>
                </a:cubicBezTo>
                <a:cubicBezTo>
                  <a:pt x="19142" y="16238"/>
                  <a:pt x="19182" y="16120"/>
                  <a:pt x="19183" y="16077"/>
                </a:cubicBezTo>
                <a:cubicBezTo>
                  <a:pt x="19183" y="16034"/>
                  <a:pt x="19207" y="15882"/>
                  <a:pt x="19238" y="15741"/>
                </a:cubicBezTo>
                <a:cubicBezTo>
                  <a:pt x="19269" y="15600"/>
                  <a:pt x="19308" y="15364"/>
                  <a:pt x="19323" y="15217"/>
                </a:cubicBezTo>
                <a:cubicBezTo>
                  <a:pt x="19338" y="15069"/>
                  <a:pt x="19369" y="14901"/>
                  <a:pt x="19392" y="14841"/>
                </a:cubicBezTo>
                <a:cubicBezTo>
                  <a:pt x="19416" y="14781"/>
                  <a:pt x="19446" y="14630"/>
                  <a:pt x="19460" y="14505"/>
                </a:cubicBezTo>
                <a:cubicBezTo>
                  <a:pt x="19473" y="14381"/>
                  <a:pt x="19516" y="14150"/>
                  <a:pt x="19555" y="13993"/>
                </a:cubicBezTo>
                <a:lnTo>
                  <a:pt x="19626" y="13710"/>
                </a:lnTo>
                <a:lnTo>
                  <a:pt x="19553" y="13462"/>
                </a:lnTo>
                <a:lnTo>
                  <a:pt x="19478" y="13217"/>
                </a:lnTo>
                <a:lnTo>
                  <a:pt x="19654" y="12985"/>
                </a:lnTo>
                <a:cubicBezTo>
                  <a:pt x="19821" y="12764"/>
                  <a:pt x="19827" y="12747"/>
                  <a:pt x="19824" y="12596"/>
                </a:cubicBezTo>
                <a:cubicBezTo>
                  <a:pt x="19821" y="12467"/>
                  <a:pt x="19834" y="12424"/>
                  <a:pt x="19889" y="12362"/>
                </a:cubicBezTo>
                <a:cubicBezTo>
                  <a:pt x="20025" y="12207"/>
                  <a:pt x="20165" y="11844"/>
                  <a:pt x="20190" y="11583"/>
                </a:cubicBezTo>
                <a:cubicBezTo>
                  <a:pt x="20197" y="11513"/>
                  <a:pt x="20214" y="11439"/>
                  <a:pt x="20230" y="11418"/>
                </a:cubicBezTo>
                <a:cubicBezTo>
                  <a:pt x="20313" y="11305"/>
                  <a:pt x="20283" y="11025"/>
                  <a:pt x="20164" y="10827"/>
                </a:cubicBezTo>
                <a:cubicBezTo>
                  <a:pt x="20129" y="10767"/>
                  <a:pt x="20126" y="10716"/>
                  <a:pt x="20150" y="10496"/>
                </a:cubicBezTo>
                <a:cubicBezTo>
                  <a:pt x="20211" y="9955"/>
                  <a:pt x="20217" y="9565"/>
                  <a:pt x="20166" y="9395"/>
                </a:cubicBezTo>
                <a:cubicBezTo>
                  <a:pt x="20140" y="9308"/>
                  <a:pt x="20108" y="9224"/>
                  <a:pt x="20095" y="9208"/>
                </a:cubicBezTo>
                <a:cubicBezTo>
                  <a:pt x="20047" y="9152"/>
                  <a:pt x="20071" y="9102"/>
                  <a:pt x="20200" y="8995"/>
                </a:cubicBezTo>
                <a:cubicBezTo>
                  <a:pt x="20409" y="8822"/>
                  <a:pt x="20459" y="8727"/>
                  <a:pt x="20435" y="8529"/>
                </a:cubicBezTo>
                <a:cubicBezTo>
                  <a:pt x="20414" y="8345"/>
                  <a:pt x="20417" y="8116"/>
                  <a:pt x="20445" y="7955"/>
                </a:cubicBezTo>
                <a:cubicBezTo>
                  <a:pt x="20460" y="7868"/>
                  <a:pt x="20449" y="7825"/>
                  <a:pt x="20380" y="7714"/>
                </a:cubicBezTo>
                <a:cubicBezTo>
                  <a:pt x="20317" y="7612"/>
                  <a:pt x="20300" y="7557"/>
                  <a:pt x="20311" y="7488"/>
                </a:cubicBezTo>
                <a:cubicBezTo>
                  <a:pt x="20346" y="7266"/>
                  <a:pt x="20380" y="7204"/>
                  <a:pt x="20513" y="7112"/>
                </a:cubicBezTo>
                <a:cubicBezTo>
                  <a:pt x="20586" y="7061"/>
                  <a:pt x="20656" y="6988"/>
                  <a:pt x="20671" y="6951"/>
                </a:cubicBezTo>
                <a:cubicBezTo>
                  <a:pt x="20685" y="6913"/>
                  <a:pt x="20694" y="6719"/>
                  <a:pt x="20691" y="6518"/>
                </a:cubicBezTo>
                <a:cubicBezTo>
                  <a:pt x="20685" y="6210"/>
                  <a:pt x="20677" y="6133"/>
                  <a:pt x="20625" y="6026"/>
                </a:cubicBezTo>
                <a:cubicBezTo>
                  <a:pt x="20508" y="5781"/>
                  <a:pt x="20601" y="5435"/>
                  <a:pt x="20819" y="5312"/>
                </a:cubicBezTo>
                <a:cubicBezTo>
                  <a:pt x="20866" y="5286"/>
                  <a:pt x="20906" y="5230"/>
                  <a:pt x="20926" y="5155"/>
                </a:cubicBezTo>
                <a:cubicBezTo>
                  <a:pt x="20970" y="4994"/>
                  <a:pt x="21111" y="4767"/>
                  <a:pt x="21280" y="4586"/>
                </a:cubicBezTo>
                <a:cubicBezTo>
                  <a:pt x="21401" y="4457"/>
                  <a:pt x="21436" y="4393"/>
                  <a:pt x="21508" y="4164"/>
                </a:cubicBezTo>
                <a:cubicBezTo>
                  <a:pt x="21593" y="3896"/>
                  <a:pt x="21593" y="3893"/>
                  <a:pt x="21559" y="3607"/>
                </a:cubicBezTo>
                <a:cubicBezTo>
                  <a:pt x="21532" y="3378"/>
                  <a:pt x="21502" y="3268"/>
                  <a:pt x="21407" y="3055"/>
                </a:cubicBezTo>
                <a:cubicBezTo>
                  <a:pt x="21290" y="2791"/>
                  <a:pt x="21289" y="2786"/>
                  <a:pt x="21290" y="2457"/>
                </a:cubicBezTo>
                <a:cubicBezTo>
                  <a:pt x="21291" y="2273"/>
                  <a:pt x="21305" y="2099"/>
                  <a:pt x="21322" y="2064"/>
                </a:cubicBezTo>
                <a:cubicBezTo>
                  <a:pt x="21371" y="1964"/>
                  <a:pt x="21357" y="1740"/>
                  <a:pt x="21284" y="1494"/>
                </a:cubicBezTo>
                <a:cubicBezTo>
                  <a:pt x="21248" y="1370"/>
                  <a:pt x="21189" y="1145"/>
                  <a:pt x="21154" y="995"/>
                </a:cubicBezTo>
                <a:cubicBezTo>
                  <a:pt x="21008" y="381"/>
                  <a:pt x="20776" y="84"/>
                  <a:pt x="20420" y="54"/>
                </a:cubicBezTo>
                <a:cubicBezTo>
                  <a:pt x="20138" y="29"/>
                  <a:pt x="20061" y="70"/>
                  <a:pt x="19774" y="387"/>
                </a:cubicBezTo>
                <a:cubicBezTo>
                  <a:pt x="19513" y="677"/>
                  <a:pt x="19433" y="834"/>
                  <a:pt x="19470" y="993"/>
                </a:cubicBezTo>
                <a:cubicBezTo>
                  <a:pt x="19478" y="1029"/>
                  <a:pt x="19466" y="1133"/>
                  <a:pt x="19444" y="1223"/>
                </a:cubicBezTo>
                <a:cubicBezTo>
                  <a:pt x="19422" y="1314"/>
                  <a:pt x="19397" y="1510"/>
                  <a:pt x="19387" y="1660"/>
                </a:cubicBezTo>
                <a:lnTo>
                  <a:pt x="19367" y="1933"/>
                </a:lnTo>
                <a:lnTo>
                  <a:pt x="19200" y="2135"/>
                </a:lnTo>
                <a:cubicBezTo>
                  <a:pt x="19109" y="2247"/>
                  <a:pt x="19014" y="2339"/>
                  <a:pt x="18989" y="2339"/>
                </a:cubicBezTo>
                <a:cubicBezTo>
                  <a:pt x="18943" y="2339"/>
                  <a:pt x="18555" y="2227"/>
                  <a:pt x="18320" y="2146"/>
                </a:cubicBezTo>
                <a:cubicBezTo>
                  <a:pt x="18251" y="2122"/>
                  <a:pt x="18057" y="2094"/>
                  <a:pt x="17888" y="2083"/>
                </a:cubicBezTo>
                <a:cubicBezTo>
                  <a:pt x="17616" y="2066"/>
                  <a:pt x="17082" y="1992"/>
                  <a:pt x="16652" y="1913"/>
                </a:cubicBezTo>
                <a:cubicBezTo>
                  <a:pt x="16568" y="1898"/>
                  <a:pt x="16400" y="1872"/>
                  <a:pt x="16278" y="1855"/>
                </a:cubicBezTo>
                <a:cubicBezTo>
                  <a:pt x="16155" y="1839"/>
                  <a:pt x="15992" y="1813"/>
                  <a:pt x="15915" y="1797"/>
                </a:cubicBezTo>
                <a:cubicBezTo>
                  <a:pt x="15839" y="1782"/>
                  <a:pt x="15646" y="1762"/>
                  <a:pt x="15486" y="1752"/>
                </a:cubicBezTo>
                <a:cubicBezTo>
                  <a:pt x="15326" y="1742"/>
                  <a:pt x="15106" y="1714"/>
                  <a:pt x="14999" y="1690"/>
                </a:cubicBezTo>
                <a:cubicBezTo>
                  <a:pt x="14892" y="1665"/>
                  <a:pt x="14749" y="1645"/>
                  <a:pt x="14681" y="1645"/>
                </a:cubicBezTo>
                <a:cubicBezTo>
                  <a:pt x="14612" y="1645"/>
                  <a:pt x="14504" y="1629"/>
                  <a:pt x="14443" y="1610"/>
                </a:cubicBezTo>
                <a:cubicBezTo>
                  <a:pt x="14382" y="1592"/>
                  <a:pt x="14183" y="1574"/>
                  <a:pt x="14000" y="1569"/>
                </a:cubicBezTo>
                <a:cubicBezTo>
                  <a:pt x="13816" y="1565"/>
                  <a:pt x="13347" y="1546"/>
                  <a:pt x="12957" y="1526"/>
                </a:cubicBezTo>
                <a:cubicBezTo>
                  <a:pt x="12567" y="1507"/>
                  <a:pt x="11967" y="1487"/>
                  <a:pt x="11623" y="1481"/>
                </a:cubicBezTo>
                <a:cubicBezTo>
                  <a:pt x="11279" y="1475"/>
                  <a:pt x="10942" y="1462"/>
                  <a:pt x="10873" y="1453"/>
                </a:cubicBezTo>
                <a:cubicBezTo>
                  <a:pt x="10804" y="1444"/>
                  <a:pt x="10411" y="1421"/>
                  <a:pt x="9998" y="1402"/>
                </a:cubicBezTo>
                <a:cubicBezTo>
                  <a:pt x="9437" y="1375"/>
                  <a:pt x="9198" y="1374"/>
                  <a:pt x="9048" y="1400"/>
                </a:cubicBezTo>
                <a:cubicBezTo>
                  <a:pt x="8939" y="1418"/>
                  <a:pt x="8786" y="1434"/>
                  <a:pt x="8710" y="1434"/>
                </a:cubicBezTo>
                <a:cubicBezTo>
                  <a:pt x="8634" y="1434"/>
                  <a:pt x="8381" y="1468"/>
                  <a:pt x="8146" y="1511"/>
                </a:cubicBezTo>
                <a:cubicBezTo>
                  <a:pt x="7848" y="1566"/>
                  <a:pt x="7669" y="1584"/>
                  <a:pt x="7552" y="1572"/>
                </a:cubicBezTo>
                <a:cubicBezTo>
                  <a:pt x="7461" y="1562"/>
                  <a:pt x="7254" y="1570"/>
                  <a:pt x="7093" y="1589"/>
                </a:cubicBezTo>
                <a:cubicBezTo>
                  <a:pt x="6933" y="1608"/>
                  <a:pt x="6684" y="1627"/>
                  <a:pt x="6539" y="1632"/>
                </a:cubicBezTo>
                <a:cubicBezTo>
                  <a:pt x="6394" y="1636"/>
                  <a:pt x="6175" y="1656"/>
                  <a:pt x="6052" y="1675"/>
                </a:cubicBezTo>
                <a:cubicBezTo>
                  <a:pt x="5820" y="1711"/>
                  <a:pt x="5504" y="1754"/>
                  <a:pt x="5150" y="1797"/>
                </a:cubicBezTo>
                <a:cubicBezTo>
                  <a:pt x="5035" y="1811"/>
                  <a:pt x="4853" y="1844"/>
                  <a:pt x="4746" y="1870"/>
                </a:cubicBezTo>
                <a:cubicBezTo>
                  <a:pt x="4639" y="1897"/>
                  <a:pt x="4457" y="1930"/>
                  <a:pt x="4343" y="1946"/>
                </a:cubicBezTo>
                <a:cubicBezTo>
                  <a:pt x="4228" y="1961"/>
                  <a:pt x="4073" y="1990"/>
                  <a:pt x="3996" y="2008"/>
                </a:cubicBezTo>
                <a:cubicBezTo>
                  <a:pt x="3920" y="2026"/>
                  <a:pt x="3756" y="2050"/>
                  <a:pt x="3634" y="2062"/>
                </a:cubicBezTo>
                <a:cubicBezTo>
                  <a:pt x="3490" y="2076"/>
                  <a:pt x="3386" y="2104"/>
                  <a:pt x="3335" y="2141"/>
                </a:cubicBezTo>
                <a:cubicBezTo>
                  <a:pt x="3276" y="2184"/>
                  <a:pt x="3196" y="2200"/>
                  <a:pt x="3015" y="2206"/>
                </a:cubicBezTo>
                <a:cubicBezTo>
                  <a:pt x="2680" y="2217"/>
                  <a:pt x="2455" y="2249"/>
                  <a:pt x="2362" y="2300"/>
                </a:cubicBezTo>
                <a:cubicBezTo>
                  <a:pt x="2251" y="2361"/>
                  <a:pt x="1999" y="2368"/>
                  <a:pt x="1903" y="2311"/>
                </a:cubicBezTo>
                <a:cubicBezTo>
                  <a:pt x="1730" y="2211"/>
                  <a:pt x="1549" y="2067"/>
                  <a:pt x="1515" y="2006"/>
                </a:cubicBezTo>
                <a:cubicBezTo>
                  <a:pt x="1494" y="1969"/>
                  <a:pt x="1474" y="1824"/>
                  <a:pt x="1469" y="1662"/>
                </a:cubicBezTo>
                <a:cubicBezTo>
                  <a:pt x="1464" y="1507"/>
                  <a:pt x="1452" y="1364"/>
                  <a:pt x="1441" y="1346"/>
                </a:cubicBezTo>
                <a:cubicBezTo>
                  <a:pt x="1431" y="1327"/>
                  <a:pt x="1437" y="1267"/>
                  <a:pt x="1455" y="1213"/>
                </a:cubicBezTo>
                <a:cubicBezTo>
                  <a:pt x="1483" y="1130"/>
                  <a:pt x="1480" y="1098"/>
                  <a:pt x="1441" y="1017"/>
                </a:cubicBezTo>
                <a:cubicBezTo>
                  <a:pt x="1416" y="963"/>
                  <a:pt x="1406" y="902"/>
                  <a:pt x="1418" y="881"/>
                </a:cubicBezTo>
                <a:cubicBezTo>
                  <a:pt x="1448" y="828"/>
                  <a:pt x="1428" y="728"/>
                  <a:pt x="1380" y="699"/>
                </a:cubicBezTo>
                <a:cubicBezTo>
                  <a:pt x="1354" y="682"/>
                  <a:pt x="1344" y="648"/>
                  <a:pt x="1354" y="604"/>
                </a:cubicBezTo>
                <a:cubicBezTo>
                  <a:pt x="1365" y="560"/>
                  <a:pt x="1350" y="509"/>
                  <a:pt x="1315" y="460"/>
                </a:cubicBezTo>
                <a:cubicBezTo>
                  <a:pt x="1284" y="418"/>
                  <a:pt x="1259" y="364"/>
                  <a:pt x="1257" y="342"/>
                </a:cubicBezTo>
                <a:cubicBezTo>
                  <a:pt x="1254" y="272"/>
                  <a:pt x="1164" y="128"/>
                  <a:pt x="1083" y="62"/>
                </a:cubicBezTo>
                <a:cubicBezTo>
                  <a:pt x="1023" y="13"/>
                  <a:pt x="965" y="0"/>
                  <a:pt x="81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782" y="5109032"/>
            <a:ext cx="836023" cy="836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Image" descr="Image"/>
          <p:cNvPicPr>
            <a:picLocks noChangeAspect="1"/>
          </p:cNvPicPr>
          <p:nvPr/>
        </p:nvPicPr>
        <p:blipFill>
          <a:blip r:embed="rId4"/>
          <a:srcRect l="1542" t="3344" r="1752" b="3174"/>
          <a:stretch>
            <a:fillRect/>
          </a:stretch>
        </p:blipFill>
        <p:spPr>
          <a:xfrm>
            <a:off x="5844716" y="4898480"/>
            <a:ext cx="1175615" cy="1136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4" h="21369" extrusionOk="0">
                <a:moveTo>
                  <a:pt x="1864" y="0"/>
                </a:moveTo>
                <a:cubicBezTo>
                  <a:pt x="1148" y="-3"/>
                  <a:pt x="1045" y="21"/>
                  <a:pt x="716" y="245"/>
                </a:cubicBezTo>
                <a:cubicBezTo>
                  <a:pt x="37" y="709"/>
                  <a:pt x="-194" y="1616"/>
                  <a:pt x="174" y="2360"/>
                </a:cubicBezTo>
                <a:cubicBezTo>
                  <a:pt x="454" y="2928"/>
                  <a:pt x="1932" y="4126"/>
                  <a:pt x="2897" y="4567"/>
                </a:cubicBezTo>
                <a:cubicBezTo>
                  <a:pt x="3221" y="4715"/>
                  <a:pt x="3493" y="4945"/>
                  <a:pt x="3867" y="5392"/>
                </a:cubicBezTo>
                <a:cubicBezTo>
                  <a:pt x="4154" y="5734"/>
                  <a:pt x="4711" y="6251"/>
                  <a:pt x="5101" y="6540"/>
                </a:cubicBezTo>
                <a:cubicBezTo>
                  <a:pt x="5503" y="6836"/>
                  <a:pt x="5829" y="7148"/>
                  <a:pt x="5856" y="7257"/>
                </a:cubicBezTo>
                <a:cubicBezTo>
                  <a:pt x="5881" y="7364"/>
                  <a:pt x="6036" y="7630"/>
                  <a:pt x="6197" y="7848"/>
                </a:cubicBezTo>
                <a:cubicBezTo>
                  <a:pt x="6359" y="8067"/>
                  <a:pt x="6564" y="8390"/>
                  <a:pt x="6655" y="8570"/>
                </a:cubicBezTo>
                <a:cubicBezTo>
                  <a:pt x="6814" y="8886"/>
                  <a:pt x="7810" y="9887"/>
                  <a:pt x="8156" y="10078"/>
                </a:cubicBezTo>
                <a:cubicBezTo>
                  <a:pt x="8250" y="10130"/>
                  <a:pt x="8445" y="10387"/>
                  <a:pt x="8591" y="10650"/>
                </a:cubicBezTo>
                <a:cubicBezTo>
                  <a:pt x="9008" y="11403"/>
                  <a:pt x="10469" y="12901"/>
                  <a:pt x="11058" y="13179"/>
                </a:cubicBezTo>
                <a:cubicBezTo>
                  <a:pt x="11328" y="13307"/>
                  <a:pt x="11549" y="13447"/>
                  <a:pt x="11549" y="13490"/>
                </a:cubicBezTo>
                <a:cubicBezTo>
                  <a:pt x="11549" y="13533"/>
                  <a:pt x="11824" y="13870"/>
                  <a:pt x="12158" y="14242"/>
                </a:cubicBezTo>
                <a:cubicBezTo>
                  <a:pt x="12492" y="14615"/>
                  <a:pt x="12764" y="14952"/>
                  <a:pt x="12764" y="14991"/>
                </a:cubicBezTo>
                <a:cubicBezTo>
                  <a:pt x="12764" y="15030"/>
                  <a:pt x="12888" y="15140"/>
                  <a:pt x="13039" y="15233"/>
                </a:cubicBezTo>
                <a:cubicBezTo>
                  <a:pt x="13648" y="15604"/>
                  <a:pt x="14238" y="16122"/>
                  <a:pt x="14667" y="16668"/>
                </a:cubicBezTo>
                <a:cubicBezTo>
                  <a:pt x="15150" y="17283"/>
                  <a:pt x="15872" y="17964"/>
                  <a:pt x="16480" y="18376"/>
                </a:cubicBezTo>
                <a:cubicBezTo>
                  <a:pt x="16695" y="18521"/>
                  <a:pt x="16905" y="18757"/>
                  <a:pt x="16974" y="18929"/>
                </a:cubicBezTo>
                <a:cubicBezTo>
                  <a:pt x="17139" y="19337"/>
                  <a:pt x="18685" y="20963"/>
                  <a:pt x="19130" y="21197"/>
                </a:cubicBezTo>
                <a:cubicBezTo>
                  <a:pt x="19891" y="21597"/>
                  <a:pt x="20783" y="21277"/>
                  <a:pt x="21203" y="20452"/>
                </a:cubicBezTo>
                <a:cubicBezTo>
                  <a:pt x="21338" y="20187"/>
                  <a:pt x="21406" y="19840"/>
                  <a:pt x="21404" y="19489"/>
                </a:cubicBezTo>
                <a:cubicBezTo>
                  <a:pt x="21402" y="19138"/>
                  <a:pt x="21330" y="18782"/>
                  <a:pt x="21192" y="18506"/>
                </a:cubicBezTo>
                <a:cubicBezTo>
                  <a:pt x="20958" y="18040"/>
                  <a:pt x="20339" y="17263"/>
                  <a:pt x="19839" y="16806"/>
                </a:cubicBezTo>
                <a:cubicBezTo>
                  <a:pt x="19649" y="16632"/>
                  <a:pt x="19056" y="16026"/>
                  <a:pt x="18524" y="15459"/>
                </a:cubicBezTo>
                <a:cubicBezTo>
                  <a:pt x="17596" y="14470"/>
                  <a:pt x="16671" y="13759"/>
                  <a:pt x="16313" y="13759"/>
                </a:cubicBezTo>
                <a:cubicBezTo>
                  <a:pt x="16232" y="13759"/>
                  <a:pt x="16017" y="13567"/>
                  <a:pt x="15833" y="13333"/>
                </a:cubicBezTo>
                <a:cubicBezTo>
                  <a:pt x="15468" y="12866"/>
                  <a:pt x="14602" y="12009"/>
                  <a:pt x="13957" y="11475"/>
                </a:cubicBezTo>
                <a:cubicBezTo>
                  <a:pt x="13730" y="11288"/>
                  <a:pt x="13548" y="11090"/>
                  <a:pt x="13548" y="11034"/>
                </a:cubicBezTo>
                <a:cubicBezTo>
                  <a:pt x="13548" y="10591"/>
                  <a:pt x="11458" y="8324"/>
                  <a:pt x="10817" y="8071"/>
                </a:cubicBezTo>
                <a:cubicBezTo>
                  <a:pt x="10544" y="7963"/>
                  <a:pt x="10375" y="7828"/>
                  <a:pt x="10281" y="7641"/>
                </a:cubicBezTo>
                <a:cubicBezTo>
                  <a:pt x="10100" y="7279"/>
                  <a:pt x="8983" y="5918"/>
                  <a:pt x="8479" y="5446"/>
                </a:cubicBezTo>
                <a:cubicBezTo>
                  <a:pt x="8258" y="5239"/>
                  <a:pt x="8078" y="4995"/>
                  <a:pt x="8078" y="4901"/>
                </a:cubicBezTo>
                <a:cubicBezTo>
                  <a:pt x="8078" y="4414"/>
                  <a:pt x="6863" y="3015"/>
                  <a:pt x="5651" y="2107"/>
                </a:cubicBezTo>
                <a:cubicBezTo>
                  <a:pt x="5418" y="1932"/>
                  <a:pt x="4944" y="1547"/>
                  <a:pt x="4596" y="1251"/>
                </a:cubicBezTo>
                <a:cubicBezTo>
                  <a:pt x="4248" y="955"/>
                  <a:pt x="3804" y="625"/>
                  <a:pt x="3611" y="514"/>
                </a:cubicBezTo>
                <a:cubicBezTo>
                  <a:pt x="2781" y="37"/>
                  <a:pt x="2669" y="3"/>
                  <a:pt x="1864" y="0"/>
                </a:cubicBezTo>
                <a:close/>
                <a:moveTo>
                  <a:pt x="1902" y="948"/>
                </a:moveTo>
                <a:cubicBezTo>
                  <a:pt x="2329" y="923"/>
                  <a:pt x="2813" y="1142"/>
                  <a:pt x="3277" y="1592"/>
                </a:cubicBezTo>
                <a:lnTo>
                  <a:pt x="3555" y="1865"/>
                </a:lnTo>
                <a:lnTo>
                  <a:pt x="3303" y="2161"/>
                </a:lnTo>
                <a:cubicBezTo>
                  <a:pt x="3163" y="2325"/>
                  <a:pt x="3008" y="2621"/>
                  <a:pt x="2957" y="2817"/>
                </a:cubicBezTo>
                <a:cubicBezTo>
                  <a:pt x="2906" y="3013"/>
                  <a:pt x="2830" y="3194"/>
                  <a:pt x="2790" y="3220"/>
                </a:cubicBezTo>
                <a:cubicBezTo>
                  <a:pt x="2709" y="3271"/>
                  <a:pt x="1697" y="2521"/>
                  <a:pt x="1244" y="2076"/>
                </a:cubicBezTo>
                <a:cubicBezTo>
                  <a:pt x="896" y="1734"/>
                  <a:pt x="889" y="1580"/>
                  <a:pt x="1214" y="1259"/>
                </a:cubicBezTo>
                <a:cubicBezTo>
                  <a:pt x="1409" y="1065"/>
                  <a:pt x="1645" y="962"/>
                  <a:pt x="1902" y="948"/>
                </a:cubicBezTo>
                <a:close/>
                <a:moveTo>
                  <a:pt x="4354" y="2740"/>
                </a:moveTo>
                <a:cubicBezTo>
                  <a:pt x="4509" y="2746"/>
                  <a:pt x="4649" y="2887"/>
                  <a:pt x="4622" y="3059"/>
                </a:cubicBezTo>
                <a:cubicBezTo>
                  <a:pt x="4607" y="3151"/>
                  <a:pt x="4500" y="3316"/>
                  <a:pt x="4380" y="3427"/>
                </a:cubicBezTo>
                <a:cubicBezTo>
                  <a:pt x="4261" y="3538"/>
                  <a:pt x="4126" y="3627"/>
                  <a:pt x="4079" y="3627"/>
                </a:cubicBezTo>
                <a:cubicBezTo>
                  <a:pt x="3831" y="3627"/>
                  <a:pt x="3925" y="2960"/>
                  <a:pt x="4198" y="2782"/>
                </a:cubicBezTo>
                <a:cubicBezTo>
                  <a:pt x="4247" y="2751"/>
                  <a:pt x="4303" y="2738"/>
                  <a:pt x="4354" y="2740"/>
                </a:cubicBezTo>
                <a:close/>
                <a:moveTo>
                  <a:pt x="5566" y="3435"/>
                </a:moveTo>
                <a:lnTo>
                  <a:pt x="6108" y="3949"/>
                </a:lnTo>
                <a:cubicBezTo>
                  <a:pt x="6824" y="4632"/>
                  <a:pt x="6920" y="4778"/>
                  <a:pt x="6714" y="4843"/>
                </a:cubicBezTo>
                <a:cubicBezTo>
                  <a:pt x="6458" y="4924"/>
                  <a:pt x="5995" y="5177"/>
                  <a:pt x="5993" y="5235"/>
                </a:cubicBezTo>
                <a:cubicBezTo>
                  <a:pt x="5992" y="5264"/>
                  <a:pt x="5923" y="5375"/>
                  <a:pt x="5841" y="5484"/>
                </a:cubicBezTo>
                <a:lnTo>
                  <a:pt x="5688" y="5680"/>
                </a:lnTo>
                <a:lnTo>
                  <a:pt x="5302" y="5304"/>
                </a:lnTo>
                <a:cubicBezTo>
                  <a:pt x="5087" y="5096"/>
                  <a:pt x="4818" y="4867"/>
                  <a:pt x="4707" y="4793"/>
                </a:cubicBezTo>
                <a:lnTo>
                  <a:pt x="4507" y="4655"/>
                </a:lnTo>
                <a:lnTo>
                  <a:pt x="4908" y="4363"/>
                </a:lnTo>
                <a:cubicBezTo>
                  <a:pt x="5145" y="4191"/>
                  <a:pt x="5363" y="3941"/>
                  <a:pt x="5439" y="3753"/>
                </a:cubicBezTo>
                <a:lnTo>
                  <a:pt x="5566" y="3435"/>
                </a:lnTo>
                <a:close/>
                <a:moveTo>
                  <a:pt x="8052" y="6409"/>
                </a:moveTo>
                <a:lnTo>
                  <a:pt x="8628" y="7115"/>
                </a:lnTo>
                <a:cubicBezTo>
                  <a:pt x="8945" y="7504"/>
                  <a:pt x="9208" y="7841"/>
                  <a:pt x="9208" y="7868"/>
                </a:cubicBezTo>
                <a:cubicBezTo>
                  <a:pt x="9208" y="7894"/>
                  <a:pt x="9012" y="8124"/>
                  <a:pt x="8776" y="8374"/>
                </a:cubicBezTo>
                <a:lnTo>
                  <a:pt x="8349" y="8827"/>
                </a:lnTo>
                <a:lnTo>
                  <a:pt x="8063" y="8462"/>
                </a:lnTo>
                <a:cubicBezTo>
                  <a:pt x="7905" y="8261"/>
                  <a:pt x="7610" y="7891"/>
                  <a:pt x="7409" y="7641"/>
                </a:cubicBezTo>
                <a:cubicBezTo>
                  <a:pt x="7050" y="7195"/>
                  <a:pt x="7008" y="7035"/>
                  <a:pt x="7257" y="7035"/>
                </a:cubicBezTo>
                <a:cubicBezTo>
                  <a:pt x="7325" y="7035"/>
                  <a:pt x="7533" y="6892"/>
                  <a:pt x="7717" y="6720"/>
                </a:cubicBezTo>
                <a:lnTo>
                  <a:pt x="8052" y="6409"/>
                </a:lnTo>
                <a:close/>
                <a:moveTo>
                  <a:pt x="10750" y="9364"/>
                </a:moveTo>
                <a:cubicBezTo>
                  <a:pt x="10787" y="9364"/>
                  <a:pt x="11141" y="9701"/>
                  <a:pt x="11538" y="10113"/>
                </a:cubicBezTo>
                <a:lnTo>
                  <a:pt x="12258" y="10861"/>
                </a:lnTo>
                <a:lnTo>
                  <a:pt x="11957" y="11049"/>
                </a:lnTo>
                <a:cubicBezTo>
                  <a:pt x="11791" y="11151"/>
                  <a:pt x="11547" y="11418"/>
                  <a:pt x="11419" y="11644"/>
                </a:cubicBezTo>
                <a:cubicBezTo>
                  <a:pt x="11290" y="11870"/>
                  <a:pt x="11176" y="12055"/>
                  <a:pt x="11162" y="12055"/>
                </a:cubicBezTo>
                <a:cubicBezTo>
                  <a:pt x="11148" y="12055"/>
                  <a:pt x="10993" y="11884"/>
                  <a:pt x="10820" y="11675"/>
                </a:cubicBezTo>
                <a:cubicBezTo>
                  <a:pt x="10647" y="11465"/>
                  <a:pt x="10326" y="11108"/>
                  <a:pt x="10103" y="10880"/>
                </a:cubicBezTo>
                <a:lnTo>
                  <a:pt x="9698" y="10466"/>
                </a:lnTo>
                <a:lnTo>
                  <a:pt x="10044" y="10228"/>
                </a:lnTo>
                <a:cubicBezTo>
                  <a:pt x="10234" y="10098"/>
                  <a:pt x="10455" y="9847"/>
                  <a:pt x="10534" y="9675"/>
                </a:cubicBezTo>
                <a:cubicBezTo>
                  <a:pt x="10614" y="9503"/>
                  <a:pt x="10712" y="9364"/>
                  <a:pt x="10750" y="9364"/>
                </a:cubicBezTo>
                <a:close/>
                <a:moveTo>
                  <a:pt x="13589" y="12515"/>
                </a:moveTo>
                <a:lnTo>
                  <a:pt x="14258" y="13156"/>
                </a:lnTo>
                <a:lnTo>
                  <a:pt x="14927" y="13801"/>
                </a:lnTo>
                <a:lnTo>
                  <a:pt x="14514" y="14212"/>
                </a:lnTo>
                <a:lnTo>
                  <a:pt x="14105" y="14622"/>
                </a:lnTo>
                <a:lnTo>
                  <a:pt x="13459" y="13970"/>
                </a:lnTo>
                <a:lnTo>
                  <a:pt x="12812" y="13314"/>
                </a:lnTo>
                <a:lnTo>
                  <a:pt x="13202" y="12914"/>
                </a:lnTo>
                <a:lnTo>
                  <a:pt x="13589" y="12515"/>
                </a:lnTo>
                <a:close/>
                <a:moveTo>
                  <a:pt x="16480" y="15056"/>
                </a:moveTo>
                <a:cubicBezTo>
                  <a:pt x="16538" y="15056"/>
                  <a:pt x="16836" y="15293"/>
                  <a:pt x="17145" y="15578"/>
                </a:cubicBezTo>
                <a:lnTo>
                  <a:pt x="17710" y="16096"/>
                </a:lnTo>
                <a:lnTo>
                  <a:pt x="17320" y="16480"/>
                </a:lnTo>
                <a:cubicBezTo>
                  <a:pt x="17106" y="16691"/>
                  <a:pt x="16933" y="16926"/>
                  <a:pt x="16933" y="17002"/>
                </a:cubicBezTo>
                <a:cubicBezTo>
                  <a:pt x="16933" y="17078"/>
                  <a:pt x="16883" y="17184"/>
                  <a:pt x="16822" y="17236"/>
                </a:cubicBezTo>
                <a:cubicBezTo>
                  <a:pt x="16739" y="17307"/>
                  <a:pt x="16577" y="17188"/>
                  <a:pt x="16175" y="16764"/>
                </a:cubicBezTo>
                <a:lnTo>
                  <a:pt x="15640" y="16200"/>
                </a:lnTo>
                <a:lnTo>
                  <a:pt x="15930" y="15912"/>
                </a:lnTo>
                <a:cubicBezTo>
                  <a:pt x="16088" y="15754"/>
                  <a:pt x="16251" y="15496"/>
                  <a:pt x="16294" y="15340"/>
                </a:cubicBezTo>
                <a:cubicBezTo>
                  <a:pt x="16338" y="15184"/>
                  <a:pt x="16422" y="15056"/>
                  <a:pt x="16480" y="15056"/>
                </a:cubicBezTo>
                <a:close/>
                <a:moveTo>
                  <a:pt x="18320" y="17121"/>
                </a:moveTo>
                <a:cubicBezTo>
                  <a:pt x="18465" y="17214"/>
                  <a:pt x="18419" y="17415"/>
                  <a:pt x="18215" y="17562"/>
                </a:cubicBezTo>
                <a:cubicBezTo>
                  <a:pt x="17995" y="17722"/>
                  <a:pt x="17914" y="17735"/>
                  <a:pt x="17848" y="17624"/>
                </a:cubicBezTo>
                <a:cubicBezTo>
                  <a:pt x="17782" y="17514"/>
                  <a:pt x="18214" y="17054"/>
                  <a:pt x="18320" y="17121"/>
                </a:cubicBezTo>
                <a:close/>
                <a:moveTo>
                  <a:pt x="19446" y="17938"/>
                </a:moveTo>
                <a:lnTo>
                  <a:pt x="19761" y="18203"/>
                </a:lnTo>
                <a:cubicBezTo>
                  <a:pt x="20425" y="18758"/>
                  <a:pt x="20616" y="19656"/>
                  <a:pt x="20170" y="20137"/>
                </a:cubicBezTo>
                <a:cubicBezTo>
                  <a:pt x="20042" y="20276"/>
                  <a:pt x="19874" y="20391"/>
                  <a:pt x="19799" y="20391"/>
                </a:cubicBezTo>
                <a:cubicBezTo>
                  <a:pt x="19723" y="20391"/>
                  <a:pt x="19318" y="20031"/>
                  <a:pt x="18896" y="19593"/>
                </a:cubicBezTo>
                <a:lnTo>
                  <a:pt x="18123" y="18798"/>
                </a:lnTo>
                <a:lnTo>
                  <a:pt x="18546" y="18602"/>
                </a:lnTo>
                <a:cubicBezTo>
                  <a:pt x="18779" y="18496"/>
                  <a:pt x="19080" y="18306"/>
                  <a:pt x="19211" y="18176"/>
                </a:cubicBezTo>
                <a:lnTo>
                  <a:pt x="19446" y="1793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26" name="Image" descr="Image"/>
          <p:cNvPicPr>
            <a:picLocks noChangeAspect="1"/>
          </p:cNvPicPr>
          <p:nvPr/>
        </p:nvPicPr>
        <p:blipFill>
          <a:blip r:embed="rId5"/>
          <a:srcRect l="14607" t="22541" r="13952" b="25895"/>
          <a:stretch>
            <a:fillRect/>
          </a:stretch>
        </p:blipFill>
        <p:spPr>
          <a:xfrm>
            <a:off x="6039898" y="5176595"/>
            <a:ext cx="971103" cy="700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91" extrusionOk="0">
                <a:moveTo>
                  <a:pt x="10898" y="4"/>
                </a:moveTo>
                <a:cubicBezTo>
                  <a:pt x="9956" y="-5"/>
                  <a:pt x="9016" y="-1"/>
                  <a:pt x="8991" y="35"/>
                </a:cubicBezTo>
                <a:cubicBezTo>
                  <a:pt x="8940" y="110"/>
                  <a:pt x="8090" y="2673"/>
                  <a:pt x="8090" y="2751"/>
                </a:cubicBezTo>
                <a:cubicBezTo>
                  <a:pt x="8090" y="2797"/>
                  <a:pt x="8046" y="2899"/>
                  <a:pt x="7990" y="2978"/>
                </a:cubicBezTo>
                <a:cubicBezTo>
                  <a:pt x="7934" y="3056"/>
                  <a:pt x="7877" y="3190"/>
                  <a:pt x="7868" y="3273"/>
                </a:cubicBezTo>
                <a:cubicBezTo>
                  <a:pt x="7858" y="3356"/>
                  <a:pt x="7756" y="3716"/>
                  <a:pt x="7637" y="4078"/>
                </a:cubicBezTo>
                <a:cubicBezTo>
                  <a:pt x="7518" y="4440"/>
                  <a:pt x="7397" y="4830"/>
                  <a:pt x="7369" y="4946"/>
                </a:cubicBezTo>
                <a:cubicBezTo>
                  <a:pt x="7285" y="5301"/>
                  <a:pt x="6940" y="5389"/>
                  <a:pt x="5571" y="5386"/>
                </a:cubicBezTo>
                <a:cubicBezTo>
                  <a:pt x="4847" y="5384"/>
                  <a:pt x="4133" y="5382"/>
                  <a:pt x="3981" y="5386"/>
                </a:cubicBezTo>
                <a:cubicBezTo>
                  <a:pt x="3718" y="5392"/>
                  <a:pt x="3687" y="5450"/>
                  <a:pt x="3270" y="6650"/>
                </a:cubicBezTo>
                <a:cubicBezTo>
                  <a:pt x="3030" y="7340"/>
                  <a:pt x="2769" y="8136"/>
                  <a:pt x="2690" y="8417"/>
                </a:cubicBezTo>
                <a:cubicBezTo>
                  <a:pt x="2612" y="8697"/>
                  <a:pt x="2510" y="8994"/>
                  <a:pt x="2464" y="9077"/>
                </a:cubicBezTo>
                <a:cubicBezTo>
                  <a:pt x="2405" y="9183"/>
                  <a:pt x="2422" y="9228"/>
                  <a:pt x="2523" y="9228"/>
                </a:cubicBezTo>
                <a:cubicBezTo>
                  <a:pt x="2601" y="9228"/>
                  <a:pt x="2766" y="9314"/>
                  <a:pt x="2885" y="9423"/>
                </a:cubicBezTo>
                <a:cubicBezTo>
                  <a:pt x="3056" y="9578"/>
                  <a:pt x="3096" y="9586"/>
                  <a:pt x="3075" y="9454"/>
                </a:cubicBezTo>
                <a:cubicBezTo>
                  <a:pt x="3040" y="9227"/>
                  <a:pt x="4582" y="9191"/>
                  <a:pt x="4919" y="9410"/>
                </a:cubicBezTo>
                <a:cubicBezTo>
                  <a:pt x="5110" y="9535"/>
                  <a:pt x="5157" y="9529"/>
                  <a:pt x="5195" y="9391"/>
                </a:cubicBezTo>
                <a:cubicBezTo>
                  <a:pt x="5244" y="9215"/>
                  <a:pt x="5726" y="9154"/>
                  <a:pt x="5798" y="9316"/>
                </a:cubicBezTo>
                <a:cubicBezTo>
                  <a:pt x="5839" y="9408"/>
                  <a:pt x="5035" y="12068"/>
                  <a:pt x="4914" y="12239"/>
                </a:cubicBezTo>
                <a:cubicBezTo>
                  <a:pt x="4881" y="12287"/>
                  <a:pt x="4086" y="12337"/>
                  <a:pt x="3148" y="12346"/>
                </a:cubicBezTo>
                <a:lnTo>
                  <a:pt x="1445" y="12359"/>
                </a:lnTo>
                <a:lnTo>
                  <a:pt x="1060" y="13459"/>
                </a:lnTo>
                <a:cubicBezTo>
                  <a:pt x="851" y="14061"/>
                  <a:pt x="645" y="14631"/>
                  <a:pt x="602" y="14729"/>
                </a:cubicBezTo>
                <a:cubicBezTo>
                  <a:pt x="559" y="14828"/>
                  <a:pt x="439" y="15164"/>
                  <a:pt x="335" y="15478"/>
                </a:cubicBezTo>
                <a:cubicBezTo>
                  <a:pt x="217" y="15834"/>
                  <a:pt x="113" y="16017"/>
                  <a:pt x="50" y="15968"/>
                </a:cubicBezTo>
                <a:cubicBezTo>
                  <a:pt x="17" y="15942"/>
                  <a:pt x="-1" y="15935"/>
                  <a:pt x="0" y="15949"/>
                </a:cubicBezTo>
                <a:cubicBezTo>
                  <a:pt x="1" y="15963"/>
                  <a:pt x="19" y="15997"/>
                  <a:pt x="54" y="16050"/>
                </a:cubicBezTo>
                <a:cubicBezTo>
                  <a:pt x="138" y="16175"/>
                  <a:pt x="548" y="16218"/>
                  <a:pt x="1861" y="16226"/>
                </a:cubicBezTo>
                <a:cubicBezTo>
                  <a:pt x="3150" y="16234"/>
                  <a:pt x="3563" y="16273"/>
                  <a:pt x="3546" y="16383"/>
                </a:cubicBezTo>
                <a:cubicBezTo>
                  <a:pt x="3534" y="16463"/>
                  <a:pt x="3342" y="17050"/>
                  <a:pt x="3125" y="17691"/>
                </a:cubicBezTo>
                <a:cubicBezTo>
                  <a:pt x="2181" y="20478"/>
                  <a:pt x="2034" y="20903"/>
                  <a:pt x="1916" y="21212"/>
                </a:cubicBezTo>
                <a:lnTo>
                  <a:pt x="1789" y="21539"/>
                </a:lnTo>
                <a:lnTo>
                  <a:pt x="3238" y="21576"/>
                </a:lnTo>
                <a:cubicBezTo>
                  <a:pt x="4034" y="21595"/>
                  <a:pt x="4860" y="21595"/>
                  <a:pt x="5073" y="21583"/>
                </a:cubicBezTo>
                <a:cubicBezTo>
                  <a:pt x="5286" y="21570"/>
                  <a:pt x="5532" y="21562"/>
                  <a:pt x="5616" y="21558"/>
                </a:cubicBezTo>
                <a:cubicBezTo>
                  <a:pt x="5701" y="21553"/>
                  <a:pt x="5789" y="21453"/>
                  <a:pt x="5816" y="21338"/>
                </a:cubicBezTo>
                <a:cubicBezTo>
                  <a:pt x="5901" y="20971"/>
                  <a:pt x="7079" y="17445"/>
                  <a:pt x="7324" y="16823"/>
                </a:cubicBezTo>
                <a:lnTo>
                  <a:pt x="7560" y="16226"/>
                </a:lnTo>
                <a:lnTo>
                  <a:pt x="8828" y="16226"/>
                </a:lnTo>
                <a:cubicBezTo>
                  <a:pt x="9523" y="16225"/>
                  <a:pt x="10109" y="16267"/>
                  <a:pt x="10132" y="16320"/>
                </a:cubicBezTo>
                <a:cubicBezTo>
                  <a:pt x="10156" y="16373"/>
                  <a:pt x="10224" y="16355"/>
                  <a:pt x="10286" y="16282"/>
                </a:cubicBezTo>
                <a:cubicBezTo>
                  <a:pt x="10483" y="16056"/>
                  <a:pt x="10532" y="16380"/>
                  <a:pt x="10373" y="16861"/>
                </a:cubicBezTo>
                <a:cubicBezTo>
                  <a:pt x="10292" y="17104"/>
                  <a:pt x="10110" y="17653"/>
                  <a:pt x="9969" y="18081"/>
                </a:cubicBezTo>
                <a:cubicBezTo>
                  <a:pt x="9151" y="20565"/>
                  <a:pt x="9163" y="20537"/>
                  <a:pt x="8973" y="20319"/>
                </a:cubicBezTo>
                <a:cubicBezTo>
                  <a:pt x="8858" y="20187"/>
                  <a:pt x="8849" y="20202"/>
                  <a:pt x="8932" y="20420"/>
                </a:cubicBezTo>
                <a:cubicBezTo>
                  <a:pt x="9031" y="20678"/>
                  <a:pt x="8989" y="21139"/>
                  <a:pt x="8842" y="21400"/>
                </a:cubicBezTo>
                <a:cubicBezTo>
                  <a:pt x="8751" y="21561"/>
                  <a:pt x="8686" y="21555"/>
                  <a:pt x="11355" y="21558"/>
                </a:cubicBezTo>
                <a:cubicBezTo>
                  <a:pt x="12084" y="21558"/>
                  <a:pt x="12689" y="21539"/>
                  <a:pt x="12701" y="21520"/>
                </a:cubicBezTo>
                <a:cubicBezTo>
                  <a:pt x="12732" y="21468"/>
                  <a:pt x="13804" y="18389"/>
                  <a:pt x="13815" y="18319"/>
                </a:cubicBezTo>
                <a:cubicBezTo>
                  <a:pt x="13835" y="18196"/>
                  <a:pt x="14087" y="17414"/>
                  <a:pt x="14295" y="16829"/>
                </a:cubicBezTo>
                <a:lnTo>
                  <a:pt x="14513" y="16226"/>
                </a:lnTo>
                <a:lnTo>
                  <a:pt x="16234" y="16207"/>
                </a:lnTo>
                <a:cubicBezTo>
                  <a:pt x="17918" y="16192"/>
                  <a:pt x="17956" y="16188"/>
                  <a:pt x="18082" y="15924"/>
                </a:cubicBezTo>
                <a:cubicBezTo>
                  <a:pt x="18153" y="15776"/>
                  <a:pt x="18219" y="15595"/>
                  <a:pt x="18227" y="15522"/>
                </a:cubicBezTo>
                <a:cubicBezTo>
                  <a:pt x="18240" y="15400"/>
                  <a:pt x="18593" y="14350"/>
                  <a:pt x="18847" y="13679"/>
                </a:cubicBezTo>
                <a:cubicBezTo>
                  <a:pt x="19057" y="13129"/>
                  <a:pt x="19131" y="12911"/>
                  <a:pt x="19205" y="12642"/>
                </a:cubicBezTo>
                <a:lnTo>
                  <a:pt x="19282" y="12365"/>
                </a:lnTo>
                <a:lnTo>
                  <a:pt x="17647" y="12353"/>
                </a:lnTo>
                <a:cubicBezTo>
                  <a:pt x="16748" y="12347"/>
                  <a:pt x="15976" y="12310"/>
                  <a:pt x="15930" y="12271"/>
                </a:cubicBezTo>
                <a:cubicBezTo>
                  <a:pt x="15879" y="12227"/>
                  <a:pt x="15892" y="12078"/>
                  <a:pt x="15967" y="11881"/>
                </a:cubicBezTo>
                <a:cubicBezTo>
                  <a:pt x="16034" y="11705"/>
                  <a:pt x="16237" y="11087"/>
                  <a:pt x="16415" y="10510"/>
                </a:cubicBezTo>
                <a:cubicBezTo>
                  <a:pt x="16593" y="9934"/>
                  <a:pt x="16785" y="9404"/>
                  <a:pt x="16845" y="9335"/>
                </a:cubicBezTo>
                <a:cubicBezTo>
                  <a:pt x="16916" y="9253"/>
                  <a:pt x="17536" y="9222"/>
                  <a:pt x="18594" y="9247"/>
                </a:cubicBezTo>
                <a:lnTo>
                  <a:pt x="20229" y="9284"/>
                </a:lnTo>
                <a:lnTo>
                  <a:pt x="20406" y="8775"/>
                </a:lnTo>
                <a:cubicBezTo>
                  <a:pt x="20503" y="8495"/>
                  <a:pt x="20629" y="8266"/>
                  <a:pt x="20682" y="8266"/>
                </a:cubicBezTo>
                <a:cubicBezTo>
                  <a:pt x="20735" y="8266"/>
                  <a:pt x="20758" y="8191"/>
                  <a:pt x="20732" y="8096"/>
                </a:cubicBezTo>
                <a:cubicBezTo>
                  <a:pt x="20692" y="7952"/>
                  <a:pt x="20879" y="7360"/>
                  <a:pt x="21543" y="5518"/>
                </a:cubicBezTo>
                <a:cubicBezTo>
                  <a:pt x="21599" y="5361"/>
                  <a:pt x="21394" y="5341"/>
                  <a:pt x="19935" y="5361"/>
                </a:cubicBezTo>
                <a:cubicBezTo>
                  <a:pt x="18997" y="5374"/>
                  <a:pt x="18241" y="5334"/>
                  <a:pt x="18213" y="5273"/>
                </a:cubicBezTo>
                <a:cubicBezTo>
                  <a:pt x="18186" y="5213"/>
                  <a:pt x="18303" y="4771"/>
                  <a:pt x="18467" y="4292"/>
                </a:cubicBezTo>
                <a:cubicBezTo>
                  <a:pt x="18631" y="3813"/>
                  <a:pt x="18905" y="2989"/>
                  <a:pt x="19074" y="2462"/>
                </a:cubicBezTo>
                <a:cubicBezTo>
                  <a:pt x="19243" y="1936"/>
                  <a:pt x="19423" y="1525"/>
                  <a:pt x="19477" y="1544"/>
                </a:cubicBezTo>
                <a:cubicBezTo>
                  <a:pt x="19535" y="1565"/>
                  <a:pt x="19553" y="1500"/>
                  <a:pt x="19522" y="1387"/>
                </a:cubicBezTo>
                <a:cubicBezTo>
                  <a:pt x="19493" y="1282"/>
                  <a:pt x="19557" y="971"/>
                  <a:pt x="19663" y="695"/>
                </a:cubicBezTo>
                <a:cubicBezTo>
                  <a:pt x="19768" y="420"/>
                  <a:pt x="19852" y="146"/>
                  <a:pt x="19853" y="92"/>
                </a:cubicBezTo>
                <a:cubicBezTo>
                  <a:pt x="19854" y="38"/>
                  <a:pt x="18981" y="-2"/>
                  <a:pt x="17914" y="4"/>
                </a:cubicBezTo>
                <a:cubicBezTo>
                  <a:pt x="16039" y="14"/>
                  <a:pt x="15971" y="22"/>
                  <a:pt x="15849" y="268"/>
                </a:cubicBezTo>
                <a:cubicBezTo>
                  <a:pt x="15780" y="407"/>
                  <a:pt x="15718" y="601"/>
                  <a:pt x="15708" y="695"/>
                </a:cubicBezTo>
                <a:cubicBezTo>
                  <a:pt x="15647" y="1279"/>
                  <a:pt x="14271" y="5224"/>
                  <a:pt x="14096" y="5317"/>
                </a:cubicBezTo>
                <a:cubicBezTo>
                  <a:pt x="14031" y="5351"/>
                  <a:pt x="13416" y="5379"/>
                  <a:pt x="12732" y="5386"/>
                </a:cubicBezTo>
                <a:cubicBezTo>
                  <a:pt x="11804" y="5396"/>
                  <a:pt x="11453" y="5364"/>
                  <a:pt x="11333" y="5241"/>
                </a:cubicBezTo>
                <a:cubicBezTo>
                  <a:pt x="11177" y="5083"/>
                  <a:pt x="11178" y="5055"/>
                  <a:pt x="11392" y="4487"/>
                </a:cubicBezTo>
                <a:cubicBezTo>
                  <a:pt x="11513" y="4164"/>
                  <a:pt x="11706" y="3604"/>
                  <a:pt x="11822" y="3242"/>
                </a:cubicBezTo>
                <a:cubicBezTo>
                  <a:pt x="11938" y="2880"/>
                  <a:pt x="12162" y="2182"/>
                  <a:pt x="12320" y="1689"/>
                </a:cubicBezTo>
                <a:cubicBezTo>
                  <a:pt x="12478" y="1195"/>
                  <a:pt x="12678" y="645"/>
                  <a:pt x="12764" y="469"/>
                </a:cubicBezTo>
                <a:cubicBezTo>
                  <a:pt x="12865" y="264"/>
                  <a:pt x="12889" y="122"/>
                  <a:pt x="12832" y="73"/>
                </a:cubicBezTo>
                <a:cubicBezTo>
                  <a:pt x="12789" y="36"/>
                  <a:pt x="11840" y="12"/>
                  <a:pt x="10898" y="4"/>
                </a:cubicBezTo>
                <a:close/>
                <a:moveTo>
                  <a:pt x="9743" y="9228"/>
                </a:moveTo>
                <a:lnTo>
                  <a:pt x="11328" y="9234"/>
                </a:lnTo>
                <a:cubicBezTo>
                  <a:pt x="12199" y="9236"/>
                  <a:pt x="12930" y="9269"/>
                  <a:pt x="12950" y="9316"/>
                </a:cubicBezTo>
                <a:cubicBezTo>
                  <a:pt x="12970" y="9362"/>
                  <a:pt x="12899" y="9656"/>
                  <a:pt x="12791" y="9963"/>
                </a:cubicBezTo>
                <a:cubicBezTo>
                  <a:pt x="12684" y="10270"/>
                  <a:pt x="12508" y="10815"/>
                  <a:pt x="12402" y="11171"/>
                </a:cubicBezTo>
                <a:cubicBezTo>
                  <a:pt x="12296" y="11526"/>
                  <a:pt x="12141" y="11942"/>
                  <a:pt x="12058" y="12095"/>
                </a:cubicBezTo>
                <a:cubicBezTo>
                  <a:pt x="11910" y="12366"/>
                  <a:pt x="11865" y="12371"/>
                  <a:pt x="10422" y="12390"/>
                </a:cubicBezTo>
                <a:cubicBezTo>
                  <a:pt x="9481" y="12403"/>
                  <a:pt x="8900" y="12364"/>
                  <a:pt x="8828" y="12283"/>
                </a:cubicBezTo>
                <a:cubicBezTo>
                  <a:pt x="8737" y="12181"/>
                  <a:pt x="8819" y="11865"/>
                  <a:pt x="9231" y="10693"/>
                </a:cubicBezTo>
                <a:lnTo>
                  <a:pt x="9743" y="922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27" name="Image" descr="Image"/>
          <p:cNvPicPr>
            <a:picLocks noChangeAspect="1"/>
          </p:cNvPicPr>
          <p:nvPr/>
        </p:nvPicPr>
        <p:blipFill>
          <a:blip r:embed="rId2"/>
          <a:srcRect l="9781" t="36067" r="9259" b="3473"/>
          <a:stretch>
            <a:fillRect/>
          </a:stretch>
        </p:blipFill>
        <p:spPr>
          <a:xfrm>
            <a:off x="5390703" y="4685963"/>
            <a:ext cx="2088114" cy="155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86" extrusionOk="0">
                <a:moveTo>
                  <a:pt x="160" y="0"/>
                </a:moveTo>
                <a:cubicBezTo>
                  <a:pt x="191" y="109"/>
                  <a:pt x="169" y="316"/>
                  <a:pt x="96" y="503"/>
                </a:cubicBezTo>
                <a:cubicBezTo>
                  <a:pt x="20" y="697"/>
                  <a:pt x="14" y="749"/>
                  <a:pt x="3" y="1297"/>
                </a:cubicBezTo>
                <a:cubicBezTo>
                  <a:pt x="-9" y="1965"/>
                  <a:pt x="9" y="2055"/>
                  <a:pt x="181" y="2252"/>
                </a:cubicBezTo>
                <a:cubicBezTo>
                  <a:pt x="379" y="2480"/>
                  <a:pt x="407" y="2732"/>
                  <a:pt x="263" y="2975"/>
                </a:cubicBezTo>
                <a:cubicBezTo>
                  <a:pt x="173" y="3126"/>
                  <a:pt x="171" y="3136"/>
                  <a:pt x="191" y="3427"/>
                </a:cubicBezTo>
                <a:cubicBezTo>
                  <a:pt x="203" y="3591"/>
                  <a:pt x="225" y="3755"/>
                  <a:pt x="240" y="3792"/>
                </a:cubicBezTo>
                <a:cubicBezTo>
                  <a:pt x="254" y="3828"/>
                  <a:pt x="265" y="3932"/>
                  <a:pt x="265" y="4020"/>
                </a:cubicBezTo>
                <a:cubicBezTo>
                  <a:pt x="265" y="4166"/>
                  <a:pt x="288" y="4212"/>
                  <a:pt x="474" y="4481"/>
                </a:cubicBezTo>
                <a:cubicBezTo>
                  <a:pt x="588" y="4646"/>
                  <a:pt x="681" y="4815"/>
                  <a:pt x="681" y="4857"/>
                </a:cubicBezTo>
                <a:cubicBezTo>
                  <a:pt x="681" y="4898"/>
                  <a:pt x="635" y="5053"/>
                  <a:pt x="577" y="5201"/>
                </a:cubicBezTo>
                <a:cubicBezTo>
                  <a:pt x="495" y="5415"/>
                  <a:pt x="468" y="5536"/>
                  <a:pt x="453" y="5778"/>
                </a:cubicBezTo>
                <a:cubicBezTo>
                  <a:pt x="441" y="5967"/>
                  <a:pt x="447" y="6103"/>
                  <a:pt x="466" y="6134"/>
                </a:cubicBezTo>
                <a:cubicBezTo>
                  <a:pt x="501" y="6192"/>
                  <a:pt x="467" y="6587"/>
                  <a:pt x="413" y="6764"/>
                </a:cubicBezTo>
                <a:cubicBezTo>
                  <a:pt x="378" y="6876"/>
                  <a:pt x="385" y="7203"/>
                  <a:pt x="436" y="7877"/>
                </a:cubicBezTo>
                <a:cubicBezTo>
                  <a:pt x="452" y="8097"/>
                  <a:pt x="476" y="8206"/>
                  <a:pt x="520" y="8273"/>
                </a:cubicBezTo>
                <a:cubicBezTo>
                  <a:pt x="589" y="8377"/>
                  <a:pt x="604" y="8532"/>
                  <a:pt x="615" y="9151"/>
                </a:cubicBezTo>
                <a:cubicBezTo>
                  <a:pt x="620" y="9434"/>
                  <a:pt x="625" y="9448"/>
                  <a:pt x="755" y="9651"/>
                </a:cubicBezTo>
                <a:cubicBezTo>
                  <a:pt x="868" y="9829"/>
                  <a:pt x="888" y="9885"/>
                  <a:pt x="888" y="10030"/>
                </a:cubicBezTo>
                <a:cubicBezTo>
                  <a:pt x="888" y="10164"/>
                  <a:pt x="874" y="10215"/>
                  <a:pt x="820" y="10262"/>
                </a:cubicBezTo>
                <a:cubicBezTo>
                  <a:pt x="726" y="10344"/>
                  <a:pt x="690" y="10543"/>
                  <a:pt x="717" y="10827"/>
                </a:cubicBezTo>
                <a:cubicBezTo>
                  <a:pt x="729" y="10958"/>
                  <a:pt x="730" y="11166"/>
                  <a:pt x="721" y="11293"/>
                </a:cubicBezTo>
                <a:cubicBezTo>
                  <a:pt x="704" y="11514"/>
                  <a:pt x="710" y="11534"/>
                  <a:pt x="826" y="11762"/>
                </a:cubicBezTo>
                <a:cubicBezTo>
                  <a:pt x="960" y="12022"/>
                  <a:pt x="971" y="12081"/>
                  <a:pt x="902" y="12157"/>
                </a:cubicBezTo>
                <a:cubicBezTo>
                  <a:pt x="817" y="12252"/>
                  <a:pt x="792" y="12362"/>
                  <a:pt x="780" y="12731"/>
                </a:cubicBezTo>
                <a:cubicBezTo>
                  <a:pt x="770" y="13024"/>
                  <a:pt x="778" y="13107"/>
                  <a:pt x="814" y="13146"/>
                </a:cubicBezTo>
                <a:cubicBezTo>
                  <a:pt x="841" y="13177"/>
                  <a:pt x="858" y="13262"/>
                  <a:pt x="858" y="13367"/>
                </a:cubicBezTo>
                <a:cubicBezTo>
                  <a:pt x="858" y="13519"/>
                  <a:pt x="875" y="13563"/>
                  <a:pt x="1021" y="13773"/>
                </a:cubicBezTo>
                <a:cubicBezTo>
                  <a:pt x="1197" y="14029"/>
                  <a:pt x="1210" y="14089"/>
                  <a:pt x="1135" y="14322"/>
                </a:cubicBezTo>
                <a:cubicBezTo>
                  <a:pt x="1099" y="14431"/>
                  <a:pt x="1083" y="14591"/>
                  <a:pt x="1082" y="14878"/>
                </a:cubicBezTo>
                <a:cubicBezTo>
                  <a:pt x="1080" y="15243"/>
                  <a:pt x="1087" y="15293"/>
                  <a:pt x="1151" y="15409"/>
                </a:cubicBezTo>
                <a:cubicBezTo>
                  <a:pt x="1232" y="15555"/>
                  <a:pt x="1274" y="15735"/>
                  <a:pt x="1295" y="16022"/>
                </a:cubicBezTo>
                <a:cubicBezTo>
                  <a:pt x="1303" y="16132"/>
                  <a:pt x="1320" y="16241"/>
                  <a:pt x="1335" y="16265"/>
                </a:cubicBezTo>
                <a:cubicBezTo>
                  <a:pt x="1350" y="16290"/>
                  <a:pt x="1354" y="16364"/>
                  <a:pt x="1344" y="16432"/>
                </a:cubicBezTo>
                <a:cubicBezTo>
                  <a:pt x="1310" y="16656"/>
                  <a:pt x="1354" y="16804"/>
                  <a:pt x="1525" y="17042"/>
                </a:cubicBezTo>
                <a:cubicBezTo>
                  <a:pt x="1614" y="17167"/>
                  <a:pt x="1688" y="17287"/>
                  <a:pt x="1688" y="17308"/>
                </a:cubicBezTo>
                <a:cubicBezTo>
                  <a:pt x="1688" y="17426"/>
                  <a:pt x="1969" y="17872"/>
                  <a:pt x="2194" y="18110"/>
                </a:cubicBezTo>
                <a:cubicBezTo>
                  <a:pt x="2332" y="18257"/>
                  <a:pt x="2454" y="18377"/>
                  <a:pt x="2468" y="18379"/>
                </a:cubicBezTo>
                <a:cubicBezTo>
                  <a:pt x="2524" y="18385"/>
                  <a:pt x="2785" y="18639"/>
                  <a:pt x="2785" y="18687"/>
                </a:cubicBezTo>
                <a:cubicBezTo>
                  <a:pt x="2785" y="18859"/>
                  <a:pt x="3231" y="19299"/>
                  <a:pt x="3718" y="19608"/>
                </a:cubicBezTo>
                <a:cubicBezTo>
                  <a:pt x="4152" y="19883"/>
                  <a:pt x="4252" y="19929"/>
                  <a:pt x="4427" y="19933"/>
                </a:cubicBezTo>
                <a:cubicBezTo>
                  <a:pt x="4458" y="19933"/>
                  <a:pt x="4522" y="19977"/>
                  <a:pt x="4570" y="20032"/>
                </a:cubicBezTo>
                <a:cubicBezTo>
                  <a:pt x="4718" y="20198"/>
                  <a:pt x="4816" y="20253"/>
                  <a:pt x="5288" y="20438"/>
                </a:cubicBezTo>
                <a:cubicBezTo>
                  <a:pt x="5402" y="20483"/>
                  <a:pt x="5590" y="20534"/>
                  <a:pt x="5704" y="20549"/>
                </a:cubicBezTo>
                <a:cubicBezTo>
                  <a:pt x="5836" y="20566"/>
                  <a:pt x="5937" y="20603"/>
                  <a:pt x="5982" y="20650"/>
                </a:cubicBezTo>
                <a:cubicBezTo>
                  <a:pt x="6021" y="20691"/>
                  <a:pt x="6069" y="20724"/>
                  <a:pt x="6090" y="20724"/>
                </a:cubicBezTo>
                <a:cubicBezTo>
                  <a:pt x="6111" y="20724"/>
                  <a:pt x="6169" y="20753"/>
                  <a:pt x="6219" y="20792"/>
                </a:cubicBezTo>
                <a:cubicBezTo>
                  <a:pt x="6295" y="20850"/>
                  <a:pt x="6320" y="20855"/>
                  <a:pt x="6373" y="20811"/>
                </a:cubicBezTo>
                <a:cubicBezTo>
                  <a:pt x="6445" y="20751"/>
                  <a:pt x="6518" y="20806"/>
                  <a:pt x="6518" y="20919"/>
                </a:cubicBezTo>
                <a:cubicBezTo>
                  <a:pt x="6518" y="20996"/>
                  <a:pt x="6601" y="21040"/>
                  <a:pt x="6993" y="21173"/>
                </a:cubicBezTo>
                <a:cubicBezTo>
                  <a:pt x="7343" y="21292"/>
                  <a:pt x="7265" y="21284"/>
                  <a:pt x="7896" y="21295"/>
                </a:cubicBezTo>
                <a:cubicBezTo>
                  <a:pt x="8190" y="21300"/>
                  <a:pt x="8445" y="21316"/>
                  <a:pt x="8464" y="21331"/>
                </a:cubicBezTo>
                <a:cubicBezTo>
                  <a:pt x="8540" y="21394"/>
                  <a:pt x="9081" y="21495"/>
                  <a:pt x="9585" y="21540"/>
                </a:cubicBezTo>
                <a:cubicBezTo>
                  <a:pt x="9731" y="21554"/>
                  <a:pt x="9856" y="21570"/>
                  <a:pt x="9861" y="21577"/>
                </a:cubicBezTo>
                <a:cubicBezTo>
                  <a:pt x="9879" y="21600"/>
                  <a:pt x="10238" y="21573"/>
                  <a:pt x="10271" y="21546"/>
                </a:cubicBezTo>
                <a:cubicBezTo>
                  <a:pt x="10288" y="21532"/>
                  <a:pt x="10433" y="21498"/>
                  <a:pt x="10591" y="21473"/>
                </a:cubicBezTo>
                <a:cubicBezTo>
                  <a:pt x="10820" y="21436"/>
                  <a:pt x="10894" y="21438"/>
                  <a:pt x="10950" y="21478"/>
                </a:cubicBezTo>
                <a:cubicBezTo>
                  <a:pt x="11006" y="21518"/>
                  <a:pt x="11029" y="21520"/>
                  <a:pt x="11064" y="21481"/>
                </a:cubicBezTo>
                <a:cubicBezTo>
                  <a:pt x="11093" y="21449"/>
                  <a:pt x="11258" y="21426"/>
                  <a:pt x="11547" y="21416"/>
                </a:cubicBezTo>
                <a:cubicBezTo>
                  <a:pt x="12396" y="21388"/>
                  <a:pt x="12706" y="21352"/>
                  <a:pt x="12949" y="21258"/>
                </a:cubicBezTo>
                <a:cubicBezTo>
                  <a:pt x="13230" y="21148"/>
                  <a:pt x="13463" y="21108"/>
                  <a:pt x="13882" y="21097"/>
                </a:cubicBezTo>
                <a:cubicBezTo>
                  <a:pt x="14412" y="21082"/>
                  <a:pt x="14927" y="21001"/>
                  <a:pt x="15260" y="20879"/>
                </a:cubicBezTo>
                <a:cubicBezTo>
                  <a:pt x="15382" y="20835"/>
                  <a:pt x="15512" y="20793"/>
                  <a:pt x="15549" y="20786"/>
                </a:cubicBezTo>
                <a:cubicBezTo>
                  <a:pt x="15586" y="20779"/>
                  <a:pt x="15684" y="20719"/>
                  <a:pt x="15766" y="20650"/>
                </a:cubicBezTo>
                <a:cubicBezTo>
                  <a:pt x="15848" y="20582"/>
                  <a:pt x="15927" y="20526"/>
                  <a:pt x="15941" y="20526"/>
                </a:cubicBezTo>
                <a:cubicBezTo>
                  <a:pt x="15956" y="20526"/>
                  <a:pt x="16012" y="20500"/>
                  <a:pt x="16066" y="20470"/>
                </a:cubicBezTo>
                <a:cubicBezTo>
                  <a:pt x="16119" y="20439"/>
                  <a:pt x="16268" y="20382"/>
                  <a:pt x="16395" y="20345"/>
                </a:cubicBezTo>
                <a:cubicBezTo>
                  <a:pt x="16922" y="20192"/>
                  <a:pt x="17607" y="19743"/>
                  <a:pt x="17959" y="19322"/>
                </a:cubicBezTo>
                <a:cubicBezTo>
                  <a:pt x="18018" y="19252"/>
                  <a:pt x="18120" y="19140"/>
                  <a:pt x="18185" y="19071"/>
                </a:cubicBezTo>
                <a:cubicBezTo>
                  <a:pt x="18250" y="19002"/>
                  <a:pt x="18357" y="18818"/>
                  <a:pt x="18425" y="18664"/>
                </a:cubicBezTo>
                <a:cubicBezTo>
                  <a:pt x="18496" y="18504"/>
                  <a:pt x="18620" y="18305"/>
                  <a:pt x="18712" y="18198"/>
                </a:cubicBezTo>
                <a:cubicBezTo>
                  <a:pt x="18802" y="18095"/>
                  <a:pt x="18882" y="17978"/>
                  <a:pt x="18892" y="17938"/>
                </a:cubicBezTo>
                <a:cubicBezTo>
                  <a:pt x="18901" y="17899"/>
                  <a:pt x="18957" y="17782"/>
                  <a:pt x="19018" y="17678"/>
                </a:cubicBezTo>
                <a:cubicBezTo>
                  <a:pt x="19079" y="17574"/>
                  <a:pt x="19167" y="17400"/>
                  <a:pt x="19210" y="17291"/>
                </a:cubicBezTo>
                <a:cubicBezTo>
                  <a:pt x="19311" y="17039"/>
                  <a:pt x="19438" y="16367"/>
                  <a:pt x="19438" y="16085"/>
                </a:cubicBezTo>
                <a:cubicBezTo>
                  <a:pt x="19438" y="15965"/>
                  <a:pt x="19450" y="15768"/>
                  <a:pt x="19466" y="15647"/>
                </a:cubicBezTo>
                <a:cubicBezTo>
                  <a:pt x="19481" y="15525"/>
                  <a:pt x="19509" y="15315"/>
                  <a:pt x="19525" y="15178"/>
                </a:cubicBezTo>
                <a:cubicBezTo>
                  <a:pt x="19541" y="15040"/>
                  <a:pt x="19593" y="14819"/>
                  <a:pt x="19643" y="14686"/>
                </a:cubicBezTo>
                <a:cubicBezTo>
                  <a:pt x="19693" y="14553"/>
                  <a:pt x="19736" y="14395"/>
                  <a:pt x="19736" y="14339"/>
                </a:cubicBezTo>
                <a:cubicBezTo>
                  <a:pt x="19736" y="14282"/>
                  <a:pt x="19762" y="14086"/>
                  <a:pt x="19795" y="13901"/>
                </a:cubicBezTo>
                <a:cubicBezTo>
                  <a:pt x="19828" y="13715"/>
                  <a:pt x="19870" y="13405"/>
                  <a:pt x="19886" y="13211"/>
                </a:cubicBezTo>
                <a:cubicBezTo>
                  <a:pt x="19902" y="13017"/>
                  <a:pt x="19935" y="12793"/>
                  <a:pt x="19960" y="12714"/>
                </a:cubicBezTo>
                <a:cubicBezTo>
                  <a:pt x="19985" y="12635"/>
                  <a:pt x="20017" y="12437"/>
                  <a:pt x="20031" y="12273"/>
                </a:cubicBezTo>
                <a:cubicBezTo>
                  <a:pt x="20046" y="12110"/>
                  <a:pt x="20091" y="11809"/>
                  <a:pt x="20133" y="11604"/>
                </a:cubicBezTo>
                <a:lnTo>
                  <a:pt x="20209" y="11231"/>
                </a:lnTo>
                <a:lnTo>
                  <a:pt x="20131" y="10906"/>
                </a:lnTo>
                <a:lnTo>
                  <a:pt x="20050" y="10581"/>
                </a:lnTo>
                <a:lnTo>
                  <a:pt x="20238" y="10279"/>
                </a:lnTo>
                <a:cubicBezTo>
                  <a:pt x="20416" y="9988"/>
                  <a:pt x="20423" y="9965"/>
                  <a:pt x="20420" y="9767"/>
                </a:cubicBezTo>
                <a:cubicBezTo>
                  <a:pt x="20417" y="9598"/>
                  <a:pt x="20430" y="9542"/>
                  <a:pt x="20489" y="9459"/>
                </a:cubicBezTo>
                <a:cubicBezTo>
                  <a:pt x="20635" y="9256"/>
                  <a:pt x="20784" y="8779"/>
                  <a:pt x="20810" y="8436"/>
                </a:cubicBezTo>
                <a:cubicBezTo>
                  <a:pt x="20817" y="8344"/>
                  <a:pt x="20836" y="8246"/>
                  <a:pt x="20852" y="8219"/>
                </a:cubicBezTo>
                <a:cubicBezTo>
                  <a:pt x="20942" y="8070"/>
                  <a:pt x="20909" y="7703"/>
                  <a:pt x="20783" y="7442"/>
                </a:cubicBezTo>
                <a:cubicBezTo>
                  <a:pt x="20745" y="7364"/>
                  <a:pt x="20742" y="7294"/>
                  <a:pt x="20768" y="7004"/>
                </a:cubicBezTo>
                <a:cubicBezTo>
                  <a:pt x="20833" y="6294"/>
                  <a:pt x="20839" y="5781"/>
                  <a:pt x="20785" y="5557"/>
                </a:cubicBezTo>
                <a:cubicBezTo>
                  <a:pt x="20757" y="5443"/>
                  <a:pt x="20723" y="5335"/>
                  <a:pt x="20709" y="5314"/>
                </a:cubicBezTo>
                <a:cubicBezTo>
                  <a:pt x="20658" y="5241"/>
                  <a:pt x="20683" y="5175"/>
                  <a:pt x="20821" y="5035"/>
                </a:cubicBezTo>
                <a:cubicBezTo>
                  <a:pt x="21044" y="4807"/>
                  <a:pt x="21097" y="4679"/>
                  <a:pt x="21072" y="4419"/>
                </a:cubicBezTo>
                <a:cubicBezTo>
                  <a:pt x="21049" y="4177"/>
                  <a:pt x="21053" y="3877"/>
                  <a:pt x="21082" y="3664"/>
                </a:cubicBezTo>
                <a:cubicBezTo>
                  <a:pt x="21098" y="3550"/>
                  <a:pt x="21086" y="3494"/>
                  <a:pt x="21013" y="3348"/>
                </a:cubicBezTo>
                <a:cubicBezTo>
                  <a:pt x="20945" y="3215"/>
                  <a:pt x="20927" y="3142"/>
                  <a:pt x="20939" y="3051"/>
                </a:cubicBezTo>
                <a:cubicBezTo>
                  <a:pt x="20977" y="2760"/>
                  <a:pt x="21013" y="2678"/>
                  <a:pt x="21154" y="2557"/>
                </a:cubicBezTo>
                <a:cubicBezTo>
                  <a:pt x="21232" y="2490"/>
                  <a:pt x="21307" y="2394"/>
                  <a:pt x="21323" y="2345"/>
                </a:cubicBezTo>
                <a:cubicBezTo>
                  <a:pt x="21339" y="2296"/>
                  <a:pt x="21348" y="2041"/>
                  <a:pt x="21344" y="1777"/>
                </a:cubicBezTo>
                <a:cubicBezTo>
                  <a:pt x="21338" y="1372"/>
                  <a:pt x="21329" y="1271"/>
                  <a:pt x="21274" y="1130"/>
                </a:cubicBezTo>
                <a:cubicBezTo>
                  <a:pt x="21149" y="809"/>
                  <a:pt x="21249" y="356"/>
                  <a:pt x="21481" y="195"/>
                </a:cubicBezTo>
                <a:cubicBezTo>
                  <a:pt x="21529" y="162"/>
                  <a:pt x="21568" y="90"/>
                  <a:pt x="21591" y="0"/>
                </a:cubicBezTo>
                <a:lnTo>
                  <a:pt x="16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" name="Titre">
            <a:extLst>
              <a:ext uri="{FF2B5EF4-FFF2-40B4-BE49-F238E27FC236}">
                <a16:creationId xmlns:a16="http://schemas.microsoft.com/office/drawing/2014/main" id="{4C4A5E5A-BE05-B848-AC3E-A4B46F00E24A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Charger les items </a:t>
            </a:r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(version 2)</a:t>
            </a:r>
          </a:p>
        </p:txBody>
      </p:sp>
      <p:pic>
        <p:nvPicPr>
          <p:cNvPr id="11" name="Graphique 10" descr="Dance steps">
            <a:extLst>
              <a:ext uri="{FF2B5EF4-FFF2-40B4-BE49-F238E27FC236}">
                <a16:creationId xmlns:a16="http://schemas.microsoft.com/office/drawing/2014/main" id="{F411700B-C2A2-3047-94E1-AC7FB5AA6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271" y="371434"/>
            <a:ext cx="393781" cy="3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 animBg="1" advAuto="0"/>
      <p:bldP spid="724" grpId="0" animBg="1" advAuto="0"/>
      <p:bldP spid="725" grpId="0" animBg="1" advAuto="0"/>
      <p:bldP spid="726" grpId="0" animBg="1" advAuto="0"/>
      <p:bldP spid="727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Sauver via </a:t>
            </a:r>
            <a:r>
              <a:rPr lang="fr-CA" sz="5400" b="1" noProof="1">
                <a:solidFill>
                  <a:srgbClr val="FF3CE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XmlWriter</a:t>
            </a:r>
            <a:endParaRPr lang="fr-CA" sz="5400" b="1" noProof="1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1A8F369-9B29-8D4B-B172-259EE552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79" y="1136650"/>
            <a:ext cx="9585441" cy="50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9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items.xml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0C249-D966-D84F-8D1E-6FB3CCB1650D}"/>
              </a:ext>
            </a:extLst>
          </p:cNvPr>
          <p:cNvSpPr/>
          <p:nvPr/>
        </p:nvSpPr>
        <p:spPr>
          <a:xfrm>
            <a:off x="1172308" y="1136650"/>
            <a:ext cx="87376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&lt;?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xml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800" noProof="1">
                <a:solidFill>
                  <a:srgbClr val="FB0207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version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1.0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A" sz="2800" noProof="1">
                <a:solidFill>
                  <a:srgbClr val="FB0207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encoding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ISO-8859-1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?&gt;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items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item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Marteau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quantite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quantite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prix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2.5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prix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item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item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Clou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quantite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quantite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prix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fr-CA" sz="28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0.1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prix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&lt;/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item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fr-CA" sz="28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items</a:t>
            </a:r>
            <a:r>
              <a:rPr lang="fr-CA" sz="28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fr-CA" sz="1200" noProof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2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ll HD Wallpaper | Background Image | 1920x1080 | ID:228804 ...">
            <a:extLst>
              <a:ext uri="{FF2B5EF4-FFF2-40B4-BE49-F238E27FC236}">
                <a16:creationId xmlns:a16="http://schemas.microsoft.com/office/drawing/2014/main" id="{508710A7-50E1-7DBD-B0E6-48A36B3E6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81011" y="321727"/>
            <a:ext cx="5681134" cy="6214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fr-CA" sz="12500" b="1">
                <a:solidFill>
                  <a:srgbClr val="FFFFFF"/>
                </a:solidFill>
                <a:latin typeface="+mn-lt"/>
              </a:rPr>
              <a:t>Bonne </a:t>
            </a:r>
            <a:br>
              <a:rPr lang="fr-CA" sz="12500" b="1">
                <a:solidFill>
                  <a:srgbClr val="FFFFFF"/>
                </a:solidFill>
                <a:latin typeface="+mn-lt"/>
              </a:rPr>
            </a:br>
            <a:r>
              <a:rPr lang="fr-CA" sz="12500" b="1">
                <a:solidFill>
                  <a:srgbClr val="FFFFFF"/>
                </a:solidFill>
                <a:latin typeface="+mn-lt"/>
              </a:rPr>
              <a:t>semaine </a:t>
            </a:r>
            <a:br>
              <a:rPr lang="fr-CA" sz="12500" b="1">
                <a:solidFill>
                  <a:srgbClr val="FFFFFF"/>
                </a:solidFill>
                <a:latin typeface="+mn-lt"/>
              </a:rPr>
            </a:br>
            <a:r>
              <a:rPr lang="fr-CA" sz="12500" b="1">
                <a:solidFill>
                  <a:srgbClr val="FFFFFF"/>
                </a:solidFill>
                <a:latin typeface="+mn-lt"/>
              </a:rPr>
              <a:t>de</a:t>
            </a:r>
            <a:br>
              <a:rPr lang="fr-CA" sz="12500" b="1">
                <a:solidFill>
                  <a:srgbClr val="FFFFFF"/>
                </a:solidFill>
                <a:latin typeface="+mn-lt"/>
              </a:rPr>
            </a:br>
            <a:r>
              <a:rPr lang="fr-CA" sz="12500" b="1">
                <a:solidFill>
                  <a:srgbClr val="FFFFFF"/>
                </a:solidFill>
                <a:latin typeface="+mn-lt"/>
              </a:rPr>
              <a:t>relâche</a:t>
            </a:r>
          </a:p>
        </p:txBody>
      </p:sp>
    </p:spTree>
    <p:extLst>
      <p:ext uri="{BB962C8B-B14F-4D97-AF65-F5344CB8AC3E}">
        <p14:creationId xmlns:p14="http://schemas.microsoft.com/office/powerpoint/2010/main" val="3818094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4732386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Lu 16 </a:t>
            </a:r>
            <a:r>
              <a:rPr lang="fr-CA" sz="24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oct</a:t>
            </a:r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2023: C13</a:t>
            </a:r>
          </a:p>
          <a:p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Je 19 </a:t>
            </a:r>
            <a:r>
              <a:rPr lang="fr-CA" sz="2400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2023: C14</a:t>
            </a:r>
          </a:p>
          <a:p>
            <a:endParaRPr lang="fr-CA" sz="2400" b="1" u="sng" dirty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23 </a:t>
            </a:r>
            <a:r>
              <a:rPr lang="fr-CA" sz="2400" dirty="0" err="1">
                <a:solidFill>
                  <a:schemeClr val="bg2">
                    <a:lumMod val="50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2023: C15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26 </a:t>
            </a:r>
            <a:r>
              <a:rPr lang="fr-CA" sz="2400" dirty="0" err="1">
                <a:solidFill>
                  <a:schemeClr val="bg2">
                    <a:lumMod val="50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2023: C16 EXAMEN #1</a:t>
            </a:r>
          </a:p>
        </p:txBody>
      </p:sp>
    </p:spTree>
    <p:extLst>
      <p:ext uri="{BB962C8B-B14F-4D97-AF65-F5344CB8AC3E}">
        <p14:creationId xmlns:p14="http://schemas.microsoft.com/office/powerpoint/2010/main" val="331254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Format décimal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8C9D1B3-5FDE-6542-AF16-00758C227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266092"/>
            <a:ext cx="11008792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2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Deux techniques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442A3D-B0EB-8147-A745-F6DA7137E740}"/>
              </a:ext>
            </a:extLst>
          </p:cNvPr>
          <p:cNvSpPr/>
          <p:nvPr/>
        </p:nvSpPr>
        <p:spPr>
          <a:xfrm>
            <a:off x="1258277" y="2017075"/>
            <a:ext cx="7659077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4500"/>
              </a:spcAft>
              <a:buFont typeface="Arial" panose="020B0604020202020204" pitchFamily="34" charset="0"/>
              <a:buChar char="•"/>
              <a:tabLst>
                <a:tab pos="12700" algn="l"/>
                <a:tab pos="635000" algn="l"/>
              </a:tabLst>
            </a:pPr>
            <a:r>
              <a:rPr lang="fr-CA" sz="2800" b="1" dirty="0">
                <a:solidFill>
                  <a:srgbClr val="012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Charger et créer l’arbre de nœuds en mémoire</a:t>
            </a:r>
            <a:r>
              <a:rPr lang="fr-CA" sz="2800" b="1" dirty="0">
                <a:solidFill>
                  <a:srgbClr val="64646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puis travailler avec ces nœuds</a:t>
            </a:r>
            <a:endParaRPr lang="fr-CA" sz="105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b="1" dirty="0">
                <a:solidFill>
                  <a:srgbClr val="0127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Parcours en streaming</a:t>
            </a:r>
            <a:r>
              <a:rPr lang="fr-CA" sz="2800" b="1" dirty="0">
                <a:solidFill>
                  <a:srgbClr val="64646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analyser et traiter les éléments durant le parcours à sens unique</a:t>
            </a:r>
            <a:endParaRPr lang="fr-CA" sz="1050" b="1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34C487-66D4-C640-ADBB-338444A6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5" y="4415692"/>
            <a:ext cx="3408875" cy="24423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A584E0-0DE7-8A49-B7E0-943628DE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354" y="418829"/>
            <a:ext cx="2364861" cy="300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Solution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045F6A-7EC9-5E49-9F31-D1918402D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" y="485541"/>
            <a:ext cx="4140200" cy="261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Ligne">
            <a:extLst>
              <a:ext uri="{FF2B5EF4-FFF2-40B4-BE49-F238E27FC236}">
                <a16:creationId xmlns:a16="http://schemas.microsoft.com/office/drawing/2014/main" id="{F3ECD352-631A-1D43-BB11-AC891EDFCF29}"/>
              </a:ext>
            </a:extLst>
          </p:cNvPr>
          <p:cNvSpPr/>
          <p:nvPr/>
        </p:nvSpPr>
        <p:spPr>
          <a:xfrm>
            <a:off x="1970673" y="582857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7F13F0BB-8A17-9E40-8DC2-92A47826E731}"/>
              </a:ext>
            </a:extLst>
          </p:cNvPr>
          <p:cNvSpPr/>
          <p:nvPr/>
        </p:nvSpPr>
        <p:spPr>
          <a:xfrm>
            <a:off x="3374774" y="2740988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gne">
            <a:extLst>
              <a:ext uri="{FF2B5EF4-FFF2-40B4-BE49-F238E27FC236}">
                <a16:creationId xmlns:a16="http://schemas.microsoft.com/office/drawing/2014/main" id="{FE181143-7E5C-5B40-ABF5-825A34F8869C}"/>
              </a:ext>
            </a:extLst>
          </p:cNvPr>
          <p:cNvSpPr/>
          <p:nvPr/>
        </p:nvSpPr>
        <p:spPr>
          <a:xfrm flipV="1">
            <a:off x="2998719" y="2094804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82B938-58EB-E944-97FB-60DAAAD7695F}"/>
              </a:ext>
            </a:extLst>
          </p:cNvPr>
          <p:cNvSpPr/>
          <p:nvPr/>
        </p:nvSpPr>
        <p:spPr>
          <a:xfrm>
            <a:off x="380010" y="6191898"/>
            <a:ext cx="7945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noProof="1"/>
              <a:t>https://github.com/cegepThetford/3Q5DemoXML.git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1923D9-2F7D-0333-05A9-7032A1559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047" y="437369"/>
            <a:ext cx="3403600" cy="1358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0CD4F03-28BF-60B2-1A2B-173800555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047" y="2067888"/>
            <a:ext cx="3136900" cy="13462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3311133-DC42-2D6D-D23C-560775346F90}"/>
              </a:ext>
            </a:extLst>
          </p:cNvPr>
          <p:cNvSpPr txBox="1"/>
          <p:nvPr/>
        </p:nvSpPr>
        <p:spPr>
          <a:xfrm>
            <a:off x="8560882" y="1477599"/>
            <a:ext cx="3373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b="1" dirty="0">
                <a:solidFill>
                  <a:schemeClr val="bg1"/>
                </a:solidFill>
                <a:latin typeface="Helvetica Neue"/>
              </a:rPr>
              <a:t>Un projet ne peut avoir</a:t>
            </a:r>
          </a:p>
          <a:p>
            <a:r>
              <a:rPr lang="fr-CA" b="1" dirty="0">
                <a:solidFill>
                  <a:schemeClr val="bg1"/>
                </a:solidFill>
                <a:latin typeface="Helvetica Neue"/>
              </a:rPr>
              <a:t>deux Main(); n’activer que</a:t>
            </a:r>
          </a:p>
          <a:p>
            <a:r>
              <a:rPr lang="fr-CA" b="1" dirty="0">
                <a:solidFill>
                  <a:schemeClr val="bg1"/>
                </a:solidFill>
                <a:latin typeface="Helvetica Neue"/>
              </a:rPr>
              <a:t>celui qui doit s’exécuter.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DOM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Technique #1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7EBC3C7-7244-FC48-8B29-2ABCBB43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821" y="830317"/>
            <a:ext cx="5328041" cy="60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9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D769038-AEFF-454B-A97C-A5894580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90" y="523630"/>
            <a:ext cx="9143219" cy="56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8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C4CE6C-323D-44C2-A300-13AE5562FB16}"/>
</file>

<file path=customXml/itemProps2.xml><?xml version="1.0" encoding="utf-8"?>
<ds:datastoreItem xmlns:ds="http://schemas.openxmlformats.org/officeDocument/2006/customXml" ds:itemID="{1DE6935C-8E9D-44AB-B3A3-84BB083C118A}"/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3255</Words>
  <Application>Microsoft Macintosh PowerPoint</Application>
  <PresentationFormat>Grand écran</PresentationFormat>
  <Paragraphs>488</Paragraphs>
  <Slides>41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Helvetica</vt:lpstr>
      <vt:lpstr>Helvetica Neue</vt:lpstr>
      <vt:lpstr>Office Theme</vt:lpstr>
      <vt:lpstr>Présentation PowerPoint</vt:lpstr>
      <vt:lpstr>Présentation PowerPoint</vt:lpstr>
      <vt:lpstr>Manipulation de fichiers traditionnels</vt:lpstr>
      <vt:lpstr>items.xml</vt:lpstr>
      <vt:lpstr>Format décimal</vt:lpstr>
      <vt:lpstr>Deux techniques</vt:lpstr>
      <vt:lpstr>Solution</vt:lpstr>
      <vt:lpstr>DOM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XPATH</vt:lpstr>
      <vt:lpstr>XPATH</vt:lpstr>
      <vt:lpstr>Présentation PowerPoint</vt:lpstr>
      <vt:lpstr>Présentation PowerPoint</vt:lpstr>
      <vt:lpstr>Présentation PowerPoint</vt:lpstr>
      <vt:lpstr>Présentation PowerPoint</vt:lpstr>
      <vt:lpstr>Recréer l’arbre</vt:lpstr>
      <vt:lpstr>Streaming</vt:lpstr>
      <vt:lpstr>XmlReader</vt:lpstr>
      <vt:lpstr>XmlReader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Sauver via XmlWriter</vt:lpstr>
      <vt:lpstr>Bonne  semaine  de relâche</vt:lpstr>
      <vt:lpstr>Horaire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Marco Guay</dc:creator>
  <cp:lastModifiedBy>Marco Guay</cp:lastModifiedBy>
  <cp:revision>22</cp:revision>
  <dcterms:created xsi:type="dcterms:W3CDTF">2020-09-29T16:06:05Z</dcterms:created>
  <dcterms:modified xsi:type="dcterms:W3CDTF">2023-09-29T18:52:16Z</dcterms:modified>
</cp:coreProperties>
</file>